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  <p:sldMasterId id="2147483697" r:id="rId2"/>
    <p:sldMasterId id="2147483698" r:id="rId3"/>
    <p:sldMasterId id="2147483699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70" r:id="rId10"/>
    <p:sldId id="269" r:id="rId11"/>
    <p:sldId id="261" r:id="rId12"/>
    <p:sldId id="264" r:id="rId13"/>
    <p:sldId id="265" r:id="rId14"/>
    <p:sldId id="272" r:id="rId15"/>
    <p:sldId id="267" r:id="rId16"/>
    <p:sldId id="271" r:id="rId17"/>
    <p:sldId id="268" r:id="rId18"/>
  </p:sldIdLst>
  <p:sldSz cx="18288000" cy="10287000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6A3097-6256-42ED-8288-414AE3AA660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49EF1-67E1-481E-9823-B62C2D2C0DE8}">
      <dgm:prSet phldrT="[Text]" custT="1"/>
      <dgm:spPr>
        <a:solidFill>
          <a:srgbClr val="92D050"/>
        </a:solidFill>
        <a:ln w="22225">
          <a:solidFill>
            <a:schemeClr val="tx1"/>
          </a:solidFill>
        </a:ln>
      </dgm:spPr>
      <dgm:t>
        <a:bodyPr/>
        <a:lstStyle/>
        <a:p>
          <a:r>
            <a:rPr lang="en-US" sz="2400">
              <a:solidFill>
                <a:schemeClr val="tx1"/>
              </a:solidFill>
              <a:latin typeface="Roboto"/>
              <a:ea typeface="Roboto"/>
            </a:rPr>
            <a:t>Use of Existing Skills</a:t>
          </a:r>
          <a:endParaRPr lang="en-US" sz="2400" dirty="0">
            <a:solidFill>
              <a:schemeClr val="tx1"/>
            </a:solidFill>
            <a:latin typeface="Roboto"/>
            <a:ea typeface="Roboto"/>
          </a:endParaRPr>
        </a:p>
      </dgm:t>
    </dgm:pt>
    <dgm:pt modelId="{7A65099F-4F50-48EC-937A-072634DBD1B3}" type="parTrans" cxnId="{349ED3DB-8B10-4339-9B70-31BBEC083735}">
      <dgm:prSet/>
      <dgm:spPr/>
      <dgm:t>
        <a:bodyPr/>
        <a:lstStyle/>
        <a:p>
          <a:endParaRPr lang="en-US"/>
        </a:p>
      </dgm:t>
    </dgm:pt>
    <dgm:pt modelId="{D4AD4110-8354-4DF0-A8F4-DEF07AE99270}" type="sibTrans" cxnId="{349ED3DB-8B10-4339-9B70-31BBEC083735}">
      <dgm:prSet/>
      <dgm:spPr/>
      <dgm:t>
        <a:bodyPr/>
        <a:lstStyle/>
        <a:p>
          <a:endParaRPr lang="en-US"/>
        </a:p>
      </dgm:t>
    </dgm:pt>
    <dgm:pt modelId="{5D4411E5-7850-4CD6-B31D-4E9BCBFE845F}">
      <dgm:prSet phldrT="[Text]" custT="1"/>
      <dgm:spPr>
        <a:solidFill>
          <a:srgbClr val="92D050"/>
        </a:solidFill>
        <a:ln w="25400">
          <a:solidFill>
            <a:schemeClr val="tx1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Roboto"/>
              <a:ea typeface="Roboto"/>
            </a:rPr>
            <a:t>New Skills acquired </a:t>
          </a:r>
        </a:p>
      </dgm:t>
    </dgm:pt>
    <dgm:pt modelId="{AB0D860B-BF49-424B-B0D1-58B4B4A3E6B7}" type="parTrans" cxnId="{6B3FA659-13D2-438B-9179-A8800B2D3FAF}">
      <dgm:prSet/>
      <dgm:spPr/>
      <dgm:t>
        <a:bodyPr/>
        <a:lstStyle/>
        <a:p>
          <a:endParaRPr lang="en-US"/>
        </a:p>
      </dgm:t>
    </dgm:pt>
    <dgm:pt modelId="{83308FE7-4760-4896-A765-1D764DFDB405}" type="sibTrans" cxnId="{6B3FA659-13D2-438B-9179-A8800B2D3FAF}">
      <dgm:prSet/>
      <dgm:spPr/>
      <dgm:t>
        <a:bodyPr/>
        <a:lstStyle/>
        <a:p>
          <a:endParaRPr lang="en-US"/>
        </a:p>
      </dgm:t>
    </dgm:pt>
    <dgm:pt modelId="{94635814-8D56-4CFA-BC6D-660F1A1423A1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endParaRPr lang="en-US" sz="2000" dirty="0">
            <a:solidFill>
              <a:sysClr val="windowText" lastClr="000000"/>
            </a:solidFill>
            <a:latin typeface="Roboto"/>
            <a:ea typeface="Roboto"/>
          </a:endParaRPr>
        </a:p>
      </dgm:t>
    </dgm:pt>
    <dgm:pt modelId="{A7711618-D39B-45B7-8A77-84F198A61CD1}" type="parTrans" cxnId="{9E39AA8C-D1A9-4415-90BF-9190AC26782B}">
      <dgm:prSet/>
      <dgm:spPr/>
      <dgm:t>
        <a:bodyPr/>
        <a:lstStyle/>
        <a:p>
          <a:endParaRPr lang="en-US"/>
        </a:p>
      </dgm:t>
    </dgm:pt>
    <dgm:pt modelId="{02ED3503-422B-461E-B927-31592EC7ACD9}" type="sibTrans" cxnId="{9E39AA8C-D1A9-4415-90BF-9190AC26782B}">
      <dgm:prSet/>
      <dgm:spPr/>
      <dgm:t>
        <a:bodyPr/>
        <a:lstStyle/>
        <a:p>
          <a:endParaRPr lang="en-US"/>
        </a:p>
      </dgm:t>
    </dgm:pt>
    <dgm:pt modelId="{4C46956D-B691-41BF-A101-BEE168B24EDB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r>
            <a:rPr lang="en-US" sz="2000" dirty="0">
              <a:solidFill>
                <a:sysClr val="windowText" lastClr="000000"/>
              </a:solidFill>
              <a:latin typeface="Roboto"/>
              <a:ea typeface="Roboto"/>
            </a:rPr>
            <a:t>The machine learning knowledge gained by the machine learning module was used effectively.</a:t>
          </a:r>
        </a:p>
      </dgm:t>
    </dgm:pt>
    <dgm:pt modelId="{B83C8AEF-8E1D-4002-9FFA-D3691B4480B0}" type="parTrans" cxnId="{24F3C4FD-3FAC-4026-B1AE-25EA7BC892E3}">
      <dgm:prSet/>
      <dgm:spPr/>
      <dgm:t>
        <a:bodyPr/>
        <a:lstStyle/>
        <a:p>
          <a:endParaRPr lang="en-US"/>
        </a:p>
      </dgm:t>
    </dgm:pt>
    <dgm:pt modelId="{CF2B612C-4F16-4EF8-A083-69154351E9F3}" type="sibTrans" cxnId="{24F3C4FD-3FAC-4026-B1AE-25EA7BC892E3}">
      <dgm:prSet/>
      <dgm:spPr/>
      <dgm:t>
        <a:bodyPr/>
        <a:lstStyle/>
        <a:p>
          <a:endParaRPr lang="en-US"/>
        </a:p>
      </dgm:t>
    </dgm:pt>
    <dgm:pt modelId="{AF22C1FE-743D-4D0C-BDBD-8280572A456C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r>
            <a:rPr lang="en-US" sz="2000" dirty="0">
              <a:solidFill>
                <a:sysClr val="windowText" lastClr="000000"/>
              </a:solidFill>
              <a:latin typeface="Roboto"/>
              <a:ea typeface="Roboto"/>
            </a:rPr>
            <a:t>The programming practice and knowledge gained at the university.</a:t>
          </a:r>
        </a:p>
      </dgm:t>
    </dgm:pt>
    <dgm:pt modelId="{D2851473-CCE3-4E2C-BB12-562D96822B1D}" type="parTrans" cxnId="{D112CA97-D4D2-4670-96A1-86D5E2D307A9}">
      <dgm:prSet/>
      <dgm:spPr/>
      <dgm:t>
        <a:bodyPr/>
        <a:lstStyle/>
        <a:p>
          <a:endParaRPr lang="en-US"/>
        </a:p>
      </dgm:t>
    </dgm:pt>
    <dgm:pt modelId="{D7222B90-E7A4-4978-BA3F-0DD5A5A08E18}" type="sibTrans" cxnId="{D112CA97-D4D2-4670-96A1-86D5E2D307A9}">
      <dgm:prSet/>
      <dgm:spPr/>
      <dgm:t>
        <a:bodyPr/>
        <a:lstStyle/>
        <a:p>
          <a:endParaRPr lang="en-US"/>
        </a:p>
      </dgm:t>
    </dgm:pt>
    <dgm:pt modelId="{315F6EAC-7C75-4A8F-9E9F-02D665221A15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r>
            <a:rPr lang="en-US" sz="2000" dirty="0">
              <a:solidFill>
                <a:sysClr val="windowText" lastClr="000000"/>
              </a:solidFill>
              <a:latin typeface="Roboto"/>
              <a:ea typeface="Roboto"/>
            </a:rPr>
            <a:t>Advanced deep learning deployment on mobile application</a:t>
          </a:r>
        </a:p>
      </dgm:t>
    </dgm:pt>
    <dgm:pt modelId="{589428E9-AF69-4F92-B563-0E3BDD9C332C}" type="parTrans" cxnId="{24A20F9E-7B9F-4289-B03D-F7E4B716244B}">
      <dgm:prSet/>
      <dgm:spPr/>
      <dgm:t>
        <a:bodyPr/>
        <a:lstStyle/>
        <a:p>
          <a:endParaRPr lang="en-US"/>
        </a:p>
      </dgm:t>
    </dgm:pt>
    <dgm:pt modelId="{B0AA29AF-2B94-4A54-B227-96A2659AA533}" type="sibTrans" cxnId="{24A20F9E-7B9F-4289-B03D-F7E4B716244B}">
      <dgm:prSet/>
      <dgm:spPr/>
      <dgm:t>
        <a:bodyPr/>
        <a:lstStyle/>
        <a:p>
          <a:endParaRPr lang="en-US"/>
        </a:p>
      </dgm:t>
    </dgm:pt>
    <dgm:pt modelId="{835CBF45-AB5C-49B9-B872-42B0C06EFA23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r>
            <a:rPr lang="en-US" sz="2000" dirty="0">
              <a:solidFill>
                <a:sysClr val="windowText" lastClr="000000"/>
              </a:solidFill>
              <a:latin typeface="Roboto"/>
              <a:ea typeface="Roboto"/>
            </a:rPr>
            <a:t>Creating datasets and labeling them </a:t>
          </a:r>
        </a:p>
      </dgm:t>
    </dgm:pt>
    <dgm:pt modelId="{4020954E-F470-4F8A-AE6C-7CEB178EF31A}" type="parTrans" cxnId="{3B22F43B-6594-4A71-AC27-681DE3401BD9}">
      <dgm:prSet/>
      <dgm:spPr/>
      <dgm:t>
        <a:bodyPr/>
        <a:lstStyle/>
        <a:p>
          <a:endParaRPr lang="en-US"/>
        </a:p>
      </dgm:t>
    </dgm:pt>
    <dgm:pt modelId="{8531C9B6-0EA3-4F5B-B364-EF93A3CE380E}" type="sibTrans" cxnId="{3B22F43B-6594-4A71-AC27-681DE3401BD9}">
      <dgm:prSet/>
      <dgm:spPr/>
      <dgm:t>
        <a:bodyPr/>
        <a:lstStyle/>
        <a:p>
          <a:endParaRPr lang="en-US"/>
        </a:p>
      </dgm:t>
    </dgm:pt>
    <dgm:pt modelId="{0E442528-51EE-48AE-AE44-104BB100D2A8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r>
            <a:rPr lang="en-US" sz="2000" dirty="0">
              <a:solidFill>
                <a:sysClr val="windowText" lastClr="000000"/>
              </a:solidFill>
              <a:latin typeface="Roboto"/>
              <a:ea typeface="Roboto"/>
            </a:rPr>
            <a:t>Real time optimization</a:t>
          </a:r>
        </a:p>
      </dgm:t>
    </dgm:pt>
    <dgm:pt modelId="{5A9AB3A3-A7B9-43A1-A7F9-163F84AFFBED}" type="parTrans" cxnId="{D0F0A2E2-BA24-4707-A7D1-85104E0D167E}">
      <dgm:prSet/>
      <dgm:spPr/>
      <dgm:t>
        <a:bodyPr/>
        <a:lstStyle/>
        <a:p>
          <a:endParaRPr lang="en-US"/>
        </a:p>
      </dgm:t>
    </dgm:pt>
    <dgm:pt modelId="{36118A12-D874-4296-AEDB-6E15F8D7B74B}" type="sibTrans" cxnId="{D0F0A2E2-BA24-4707-A7D1-85104E0D167E}">
      <dgm:prSet/>
      <dgm:spPr/>
      <dgm:t>
        <a:bodyPr/>
        <a:lstStyle/>
        <a:p>
          <a:endParaRPr lang="en-US"/>
        </a:p>
      </dgm:t>
    </dgm:pt>
    <dgm:pt modelId="{4690009A-3B7A-40D9-BA7D-86838109F1AA}">
      <dgm:prSet custT="1"/>
      <dgm:spPr>
        <a:noFill/>
        <a:ln w="25400">
          <a:solidFill>
            <a:srgbClr val="92D050"/>
          </a:solidFill>
        </a:ln>
      </dgm:spPr>
      <dgm:t>
        <a:bodyPr/>
        <a:lstStyle/>
        <a:p>
          <a:endParaRPr lang="en-US" sz="2000" dirty="0">
            <a:solidFill>
              <a:sysClr val="windowText" lastClr="000000"/>
            </a:solidFill>
            <a:latin typeface="Roboto"/>
            <a:ea typeface="Roboto"/>
          </a:endParaRPr>
        </a:p>
      </dgm:t>
    </dgm:pt>
    <dgm:pt modelId="{8DC38638-514E-49C7-8E3A-535B7C8AB4F0}" type="parTrans" cxnId="{EF5F539F-6455-4B70-93D1-745C85AC3F01}">
      <dgm:prSet/>
      <dgm:spPr/>
      <dgm:t>
        <a:bodyPr/>
        <a:lstStyle/>
        <a:p>
          <a:endParaRPr lang="en-US"/>
        </a:p>
      </dgm:t>
    </dgm:pt>
    <dgm:pt modelId="{B5F7C06F-0A33-4BFA-8E23-EFF7EC4A8C4D}" type="sibTrans" cxnId="{EF5F539F-6455-4B70-93D1-745C85AC3F01}">
      <dgm:prSet/>
      <dgm:spPr/>
      <dgm:t>
        <a:bodyPr/>
        <a:lstStyle/>
        <a:p>
          <a:endParaRPr lang="en-US"/>
        </a:p>
      </dgm:t>
    </dgm:pt>
    <dgm:pt modelId="{E36C4E90-B8E0-41A6-B933-46FBC0A0A148}" type="pres">
      <dgm:prSet presAssocID="{806A3097-6256-42ED-8288-414AE3AA660E}" presName="linear" presStyleCnt="0">
        <dgm:presLayoutVars>
          <dgm:dir/>
          <dgm:animLvl val="lvl"/>
          <dgm:resizeHandles val="exact"/>
        </dgm:presLayoutVars>
      </dgm:prSet>
      <dgm:spPr/>
    </dgm:pt>
    <dgm:pt modelId="{6BD83103-E504-4CCC-AEBC-FE4C5BB88B10}" type="pres">
      <dgm:prSet presAssocID="{51849EF1-67E1-481E-9823-B62C2D2C0DE8}" presName="parentLin" presStyleCnt="0"/>
      <dgm:spPr/>
    </dgm:pt>
    <dgm:pt modelId="{3EE6EDF8-B278-4996-BFB6-98D1B36D4A1A}" type="pres">
      <dgm:prSet presAssocID="{51849EF1-67E1-481E-9823-B62C2D2C0DE8}" presName="parentLeftMargin" presStyleLbl="node1" presStyleIdx="0" presStyleCnt="2"/>
      <dgm:spPr/>
    </dgm:pt>
    <dgm:pt modelId="{1A459F03-F5C9-4A13-AFD8-B024816BE6BE}" type="pres">
      <dgm:prSet presAssocID="{51849EF1-67E1-481E-9823-B62C2D2C0DE8}" presName="parentText" presStyleLbl="node1" presStyleIdx="0" presStyleCnt="2" custScaleY="66029">
        <dgm:presLayoutVars>
          <dgm:chMax val="0"/>
          <dgm:bulletEnabled val="1"/>
        </dgm:presLayoutVars>
      </dgm:prSet>
      <dgm:spPr/>
    </dgm:pt>
    <dgm:pt modelId="{8D64FD0A-97D7-44BF-A666-E8C1C0805194}" type="pres">
      <dgm:prSet presAssocID="{51849EF1-67E1-481E-9823-B62C2D2C0DE8}" presName="negativeSpace" presStyleCnt="0"/>
      <dgm:spPr/>
    </dgm:pt>
    <dgm:pt modelId="{F07526E1-7A7D-45F2-B671-FF6514103E4A}" type="pres">
      <dgm:prSet presAssocID="{51849EF1-67E1-481E-9823-B62C2D2C0DE8}" presName="childText" presStyleLbl="conFgAcc1" presStyleIdx="0" presStyleCnt="2" custLinFactNeighborY="-86434">
        <dgm:presLayoutVars>
          <dgm:bulletEnabled val="1"/>
        </dgm:presLayoutVars>
      </dgm:prSet>
      <dgm:spPr/>
    </dgm:pt>
    <dgm:pt modelId="{A7FAF774-FD16-468F-A2C4-D9072BABE3ED}" type="pres">
      <dgm:prSet presAssocID="{D4AD4110-8354-4DF0-A8F4-DEF07AE99270}" presName="spaceBetweenRectangles" presStyleCnt="0"/>
      <dgm:spPr/>
    </dgm:pt>
    <dgm:pt modelId="{B2E3DE00-72F9-4ECF-8F46-23EF0F8B3D31}" type="pres">
      <dgm:prSet presAssocID="{5D4411E5-7850-4CD6-B31D-4E9BCBFE845F}" presName="parentLin" presStyleCnt="0"/>
      <dgm:spPr/>
    </dgm:pt>
    <dgm:pt modelId="{38F47ACF-0E15-4783-A976-24B056FD25AD}" type="pres">
      <dgm:prSet presAssocID="{5D4411E5-7850-4CD6-B31D-4E9BCBFE845F}" presName="parentLeftMargin" presStyleLbl="node1" presStyleIdx="0" presStyleCnt="2"/>
      <dgm:spPr/>
    </dgm:pt>
    <dgm:pt modelId="{C6F4ADF7-3F5A-4D46-92EE-0E4027DCC573}" type="pres">
      <dgm:prSet presAssocID="{5D4411E5-7850-4CD6-B31D-4E9BCBFE845F}" presName="parentText" presStyleLbl="node1" presStyleIdx="1" presStyleCnt="2" custScaleY="64087">
        <dgm:presLayoutVars>
          <dgm:chMax val="0"/>
          <dgm:bulletEnabled val="1"/>
        </dgm:presLayoutVars>
      </dgm:prSet>
      <dgm:spPr/>
    </dgm:pt>
    <dgm:pt modelId="{AF97802B-7863-4FE4-85AD-EEEFD1EDCEAC}" type="pres">
      <dgm:prSet presAssocID="{5D4411E5-7850-4CD6-B31D-4E9BCBFE845F}" presName="negativeSpace" presStyleCnt="0"/>
      <dgm:spPr/>
    </dgm:pt>
    <dgm:pt modelId="{142F1F72-3197-46FA-8D40-70D4D2C2A001}" type="pres">
      <dgm:prSet presAssocID="{5D4411E5-7850-4CD6-B31D-4E9BCBFE845F}" presName="childText" presStyleLbl="conFgAcc1" presStyleIdx="1" presStyleCnt="2" custLinFactNeighborX="223" custLinFactNeighborY="4646">
        <dgm:presLayoutVars>
          <dgm:bulletEnabled val="1"/>
        </dgm:presLayoutVars>
      </dgm:prSet>
      <dgm:spPr/>
    </dgm:pt>
  </dgm:ptLst>
  <dgm:cxnLst>
    <dgm:cxn modelId="{6140711F-8D99-45B2-93E7-CDF228DF82C2}" type="presOf" srcId="{5D4411E5-7850-4CD6-B31D-4E9BCBFE845F}" destId="{38F47ACF-0E15-4783-A976-24B056FD25AD}" srcOrd="0" destOrd="0" presId="urn:microsoft.com/office/officeart/2005/8/layout/list1"/>
    <dgm:cxn modelId="{623DE42A-4EB6-40DE-9A29-02D26FDFB34C}" type="presOf" srcId="{0E442528-51EE-48AE-AE44-104BB100D2A8}" destId="{142F1F72-3197-46FA-8D40-70D4D2C2A001}" srcOrd="0" destOrd="1" presId="urn:microsoft.com/office/officeart/2005/8/layout/list1"/>
    <dgm:cxn modelId="{37D09734-3AA0-432A-AAAF-D8A13354ACDF}" type="presOf" srcId="{94635814-8D56-4CFA-BC6D-660F1A1423A1}" destId="{F07526E1-7A7D-45F2-B671-FF6514103E4A}" srcOrd="0" destOrd="0" presId="urn:microsoft.com/office/officeart/2005/8/layout/list1"/>
    <dgm:cxn modelId="{3B22F43B-6594-4A71-AC27-681DE3401BD9}" srcId="{5D4411E5-7850-4CD6-B31D-4E9BCBFE845F}" destId="{835CBF45-AB5C-49B9-B872-42B0C06EFA23}" srcOrd="2" destOrd="0" parTransId="{4020954E-F470-4F8A-AE6C-7CEB178EF31A}" sibTransId="{8531C9B6-0EA3-4F5B-B364-EF93A3CE380E}"/>
    <dgm:cxn modelId="{6A644C43-A9E7-4B54-B758-53119703C331}" type="presOf" srcId="{5D4411E5-7850-4CD6-B31D-4E9BCBFE845F}" destId="{C6F4ADF7-3F5A-4D46-92EE-0E4027DCC573}" srcOrd="1" destOrd="0" presId="urn:microsoft.com/office/officeart/2005/8/layout/list1"/>
    <dgm:cxn modelId="{CD1ECE66-8799-4B33-9E01-B34A0F64CD81}" type="presOf" srcId="{4690009A-3B7A-40D9-BA7D-86838109F1AA}" destId="{142F1F72-3197-46FA-8D40-70D4D2C2A001}" srcOrd="0" destOrd="3" presId="urn:microsoft.com/office/officeart/2005/8/layout/list1"/>
    <dgm:cxn modelId="{6B3FA659-13D2-438B-9179-A8800B2D3FAF}" srcId="{806A3097-6256-42ED-8288-414AE3AA660E}" destId="{5D4411E5-7850-4CD6-B31D-4E9BCBFE845F}" srcOrd="1" destOrd="0" parTransId="{AB0D860B-BF49-424B-B0D1-58B4B4A3E6B7}" sibTransId="{83308FE7-4760-4896-A765-1D764DFDB405}"/>
    <dgm:cxn modelId="{5B1D2982-FD6D-4A5F-82A8-14413732F931}" type="presOf" srcId="{AF22C1FE-743D-4D0C-BDBD-8280572A456C}" destId="{F07526E1-7A7D-45F2-B671-FF6514103E4A}" srcOrd="0" destOrd="2" presId="urn:microsoft.com/office/officeart/2005/8/layout/list1"/>
    <dgm:cxn modelId="{7F78AB8B-4226-4E1C-9F80-705BDDC0A65B}" type="presOf" srcId="{51849EF1-67E1-481E-9823-B62C2D2C0DE8}" destId="{3EE6EDF8-B278-4996-BFB6-98D1B36D4A1A}" srcOrd="0" destOrd="0" presId="urn:microsoft.com/office/officeart/2005/8/layout/list1"/>
    <dgm:cxn modelId="{D09F6E8C-BAAC-4F1C-B80A-A9ED73FB5299}" type="presOf" srcId="{51849EF1-67E1-481E-9823-B62C2D2C0DE8}" destId="{1A459F03-F5C9-4A13-AFD8-B024816BE6BE}" srcOrd="1" destOrd="0" presId="urn:microsoft.com/office/officeart/2005/8/layout/list1"/>
    <dgm:cxn modelId="{9E39AA8C-D1A9-4415-90BF-9190AC26782B}" srcId="{51849EF1-67E1-481E-9823-B62C2D2C0DE8}" destId="{94635814-8D56-4CFA-BC6D-660F1A1423A1}" srcOrd="0" destOrd="0" parTransId="{A7711618-D39B-45B7-8A77-84F198A61CD1}" sibTransId="{02ED3503-422B-461E-B927-31592EC7ACD9}"/>
    <dgm:cxn modelId="{D112CA97-D4D2-4670-96A1-86D5E2D307A9}" srcId="{51849EF1-67E1-481E-9823-B62C2D2C0DE8}" destId="{AF22C1FE-743D-4D0C-BDBD-8280572A456C}" srcOrd="2" destOrd="0" parTransId="{D2851473-CCE3-4E2C-BB12-562D96822B1D}" sibTransId="{D7222B90-E7A4-4978-BA3F-0DD5A5A08E18}"/>
    <dgm:cxn modelId="{24A20F9E-7B9F-4289-B03D-F7E4B716244B}" srcId="{5D4411E5-7850-4CD6-B31D-4E9BCBFE845F}" destId="{315F6EAC-7C75-4A8F-9E9F-02D665221A15}" srcOrd="0" destOrd="0" parTransId="{589428E9-AF69-4F92-B563-0E3BDD9C332C}" sibTransId="{B0AA29AF-2B94-4A54-B227-96A2659AA533}"/>
    <dgm:cxn modelId="{EF5F539F-6455-4B70-93D1-745C85AC3F01}" srcId="{5D4411E5-7850-4CD6-B31D-4E9BCBFE845F}" destId="{4690009A-3B7A-40D9-BA7D-86838109F1AA}" srcOrd="3" destOrd="0" parTransId="{8DC38638-514E-49C7-8E3A-535B7C8AB4F0}" sibTransId="{B5F7C06F-0A33-4BFA-8E23-EFF7EC4A8C4D}"/>
    <dgm:cxn modelId="{25E7C7A3-8DC5-4E53-9405-9BDB0056667B}" type="presOf" srcId="{835CBF45-AB5C-49B9-B872-42B0C06EFA23}" destId="{142F1F72-3197-46FA-8D40-70D4D2C2A001}" srcOrd="0" destOrd="2" presId="urn:microsoft.com/office/officeart/2005/8/layout/list1"/>
    <dgm:cxn modelId="{540921A9-80E5-4CE4-8765-DCE901404CA3}" type="presOf" srcId="{806A3097-6256-42ED-8288-414AE3AA660E}" destId="{E36C4E90-B8E0-41A6-B933-46FBC0A0A148}" srcOrd="0" destOrd="0" presId="urn:microsoft.com/office/officeart/2005/8/layout/list1"/>
    <dgm:cxn modelId="{EBBC53AB-48CB-4E49-BC6F-B54E4B781A15}" type="presOf" srcId="{315F6EAC-7C75-4A8F-9E9F-02D665221A15}" destId="{142F1F72-3197-46FA-8D40-70D4D2C2A001}" srcOrd="0" destOrd="0" presId="urn:microsoft.com/office/officeart/2005/8/layout/list1"/>
    <dgm:cxn modelId="{349ED3DB-8B10-4339-9B70-31BBEC083735}" srcId="{806A3097-6256-42ED-8288-414AE3AA660E}" destId="{51849EF1-67E1-481E-9823-B62C2D2C0DE8}" srcOrd="0" destOrd="0" parTransId="{7A65099F-4F50-48EC-937A-072634DBD1B3}" sibTransId="{D4AD4110-8354-4DF0-A8F4-DEF07AE99270}"/>
    <dgm:cxn modelId="{6F0210E0-1E47-416D-ACC5-4EDF66089626}" type="presOf" srcId="{4C46956D-B691-41BF-A101-BEE168B24EDB}" destId="{F07526E1-7A7D-45F2-B671-FF6514103E4A}" srcOrd="0" destOrd="1" presId="urn:microsoft.com/office/officeart/2005/8/layout/list1"/>
    <dgm:cxn modelId="{D0F0A2E2-BA24-4707-A7D1-85104E0D167E}" srcId="{5D4411E5-7850-4CD6-B31D-4E9BCBFE845F}" destId="{0E442528-51EE-48AE-AE44-104BB100D2A8}" srcOrd="1" destOrd="0" parTransId="{5A9AB3A3-A7B9-43A1-A7F9-163F84AFFBED}" sibTransId="{36118A12-D874-4296-AEDB-6E15F8D7B74B}"/>
    <dgm:cxn modelId="{24F3C4FD-3FAC-4026-B1AE-25EA7BC892E3}" srcId="{51849EF1-67E1-481E-9823-B62C2D2C0DE8}" destId="{4C46956D-B691-41BF-A101-BEE168B24EDB}" srcOrd="1" destOrd="0" parTransId="{B83C8AEF-8E1D-4002-9FFA-D3691B4480B0}" sibTransId="{CF2B612C-4F16-4EF8-A083-69154351E9F3}"/>
    <dgm:cxn modelId="{B36B6487-1547-4973-AC75-86FC7D83599C}" type="presParOf" srcId="{E36C4E90-B8E0-41A6-B933-46FBC0A0A148}" destId="{6BD83103-E504-4CCC-AEBC-FE4C5BB88B10}" srcOrd="0" destOrd="0" presId="urn:microsoft.com/office/officeart/2005/8/layout/list1"/>
    <dgm:cxn modelId="{F915D270-84AD-4B45-997A-166EB22FF74D}" type="presParOf" srcId="{6BD83103-E504-4CCC-AEBC-FE4C5BB88B10}" destId="{3EE6EDF8-B278-4996-BFB6-98D1B36D4A1A}" srcOrd="0" destOrd="0" presId="urn:microsoft.com/office/officeart/2005/8/layout/list1"/>
    <dgm:cxn modelId="{B6A70E6C-E512-4A1E-A54E-B2CC30ECF563}" type="presParOf" srcId="{6BD83103-E504-4CCC-AEBC-FE4C5BB88B10}" destId="{1A459F03-F5C9-4A13-AFD8-B024816BE6BE}" srcOrd="1" destOrd="0" presId="urn:microsoft.com/office/officeart/2005/8/layout/list1"/>
    <dgm:cxn modelId="{8375D57A-1C71-4B16-8627-9BB3CDD0CAC1}" type="presParOf" srcId="{E36C4E90-B8E0-41A6-B933-46FBC0A0A148}" destId="{8D64FD0A-97D7-44BF-A666-E8C1C0805194}" srcOrd="1" destOrd="0" presId="urn:microsoft.com/office/officeart/2005/8/layout/list1"/>
    <dgm:cxn modelId="{5CE22210-EC65-4D95-8AA3-6BB94E6F9BF8}" type="presParOf" srcId="{E36C4E90-B8E0-41A6-B933-46FBC0A0A148}" destId="{F07526E1-7A7D-45F2-B671-FF6514103E4A}" srcOrd="2" destOrd="0" presId="urn:microsoft.com/office/officeart/2005/8/layout/list1"/>
    <dgm:cxn modelId="{248D0477-11C8-4A81-B8C0-A7D05C9F488A}" type="presParOf" srcId="{E36C4E90-B8E0-41A6-B933-46FBC0A0A148}" destId="{A7FAF774-FD16-468F-A2C4-D9072BABE3ED}" srcOrd="3" destOrd="0" presId="urn:microsoft.com/office/officeart/2005/8/layout/list1"/>
    <dgm:cxn modelId="{EAE1E1EE-C77A-46CB-9BB3-B68AC09E54B8}" type="presParOf" srcId="{E36C4E90-B8E0-41A6-B933-46FBC0A0A148}" destId="{B2E3DE00-72F9-4ECF-8F46-23EF0F8B3D31}" srcOrd="4" destOrd="0" presId="urn:microsoft.com/office/officeart/2005/8/layout/list1"/>
    <dgm:cxn modelId="{B2772AED-50FD-4917-BCED-F9ABC7D8D4E5}" type="presParOf" srcId="{B2E3DE00-72F9-4ECF-8F46-23EF0F8B3D31}" destId="{38F47ACF-0E15-4783-A976-24B056FD25AD}" srcOrd="0" destOrd="0" presId="urn:microsoft.com/office/officeart/2005/8/layout/list1"/>
    <dgm:cxn modelId="{57735A84-0B3E-4C54-A346-FF795FD32D16}" type="presParOf" srcId="{B2E3DE00-72F9-4ECF-8F46-23EF0F8B3D31}" destId="{C6F4ADF7-3F5A-4D46-92EE-0E4027DCC573}" srcOrd="1" destOrd="0" presId="urn:microsoft.com/office/officeart/2005/8/layout/list1"/>
    <dgm:cxn modelId="{8494D126-CCBB-400C-8F8A-419444B27EE5}" type="presParOf" srcId="{E36C4E90-B8E0-41A6-B933-46FBC0A0A148}" destId="{AF97802B-7863-4FE4-85AD-EEEFD1EDCEAC}" srcOrd="5" destOrd="0" presId="urn:microsoft.com/office/officeart/2005/8/layout/list1"/>
    <dgm:cxn modelId="{7981586A-5784-4895-9501-8C87D408C446}" type="presParOf" srcId="{E36C4E90-B8E0-41A6-B933-46FBC0A0A148}" destId="{142F1F72-3197-46FA-8D40-70D4D2C2A00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526E1-7A7D-45F2-B671-FF6514103E4A}">
      <dsp:nvSpPr>
        <dsp:cNvPr id="0" name=""/>
        <dsp:cNvSpPr/>
      </dsp:nvSpPr>
      <dsp:spPr>
        <a:xfrm>
          <a:off x="0" y="811537"/>
          <a:ext cx="11201399" cy="2712937"/>
        </a:xfrm>
        <a:prstGeom prst="rect">
          <a:avLst/>
        </a:pr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353" tIns="1353820" rIns="86935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ysClr val="windowText" lastClr="000000"/>
            </a:solidFill>
            <a:latin typeface="Roboto"/>
            <a:ea typeface="Roboto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/>
              </a:solidFill>
              <a:latin typeface="Roboto"/>
              <a:ea typeface="Roboto"/>
            </a:rPr>
            <a:t>The machine learning knowledge gained by the machine learning module was used effectively.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/>
              </a:solidFill>
              <a:latin typeface="Roboto"/>
              <a:ea typeface="Roboto"/>
            </a:rPr>
            <a:t>The programming practice and knowledge gained at the university.</a:t>
          </a:r>
        </a:p>
      </dsp:txBody>
      <dsp:txXfrm>
        <a:off x="0" y="811537"/>
        <a:ext cx="11201399" cy="2712937"/>
      </dsp:txXfrm>
    </dsp:sp>
    <dsp:sp modelId="{1A459F03-F5C9-4A13-AFD8-B024816BE6BE}">
      <dsp:nvSpPr>
        <dsp:cNvPr id="0" name=""/>
        <dsp:cNvSpPr/>
      </dsp:nvSpPr>
      <dsp:spPr>
        <a:xfrm>
          <a:off x="560070" y="807356"/>
          <a:ext cx="7840980" cy="1266964"/>
        </a:xfrm>
        <a:prstGeom prst="roundRect">
          <a:avLst/>
        </a:prstGeom>
        <a:solidFill>
          <a:srgbClr val="92D050"/>
        </a:solidFill>
        <a:ln w="2222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370" tIns="0" rIns="29637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  <a:latin typeface="Roboto"/>
              <a:ea typeface="Roboto"/>
            </a:rPr>
            <a:t>Use of Existing Skills</a:t>
          </a:r>
          <a:endParaRPr lang="en-US" sz="2400" kern="1200" dirty="0">
            <a:solidFill>
              <a:schemeClr val="tx1"/>
            </a:solidFill>
            <a:latin typeface="Roboto"/>
            <a:ea typeface="Roboto"/>
          </a:endParaRPr>
        </a:p>
      </dsp:txBody>
      <dsp:txXfrm>
        <a:off x="621918" y="869204"/>
        <a:ext cx="7717284" cy="1143268"/>
      </dsp:txXfrm>
    </dsp:sp>
    <dsp:sp modelId="{142F1F72-3197-46FA-8D40-70D4D2C2A001}">
      <dsp:nvSpPr>
        <dsp:cNvPr id="0" name=""/>
        <dsp:cNvSpPr/>
      </dsp:nvSpPr>
      <dsp:spPr>
        <a:xfrm>
          <a:off x="0" y="4493733"/>
          <a:ext cx="11201399" cy="2764125"/>
        </a:xfrm>
        <a:prstGeom prst="rect">
          <a:avLst/>
        </a:pr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9353" tIns="1353820" rIns="86935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/>
              </a:solidFill>
              <a:latin typeface="Roboto"/>
              <a:ea typeface="Roboto"/>
            </a:rPr>
            <a:t>Advanced deep learning deployment on mobile application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/>
              </a:solidFill>
              <a:latin typeface="Roboto"/>
              <a:ea typeface="Roboto"/>
            </a:rPr>
            <a:t>Real time optimization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solidFill>
                <a:sysClr val="windowText" lastClr="000000"/>
              </a:solidFill>
              <a:latin typeface="Roboto"/>
              <a:ea typeface="Roboto"/>
            </a:rPr>
            <a:t>Creating datasets and labeling them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>
            <a:solidFill>
              <a:sysClr val="windowText" lastClr="000000"/>
            </a:solidFill>
            <a:latin typeface="Roboto"/>
            <a:ea typeface="Roboto"/>
          </a:endParaRPr>
        </a:p>
      </dsp:txBody>
      <dsp:txXfrm>
        <a:off x="0" y="4493733"/>
        <a:ext cx="11201399" cy="2764125"/>
      </dsp:txXfrm>
    </dsp:sp>
    <dsp:sp modelId="{C6F4ADF7-3F5A-4D46-92EE-0E4027DCC573}">
      <dsp:nvSpPr>
        <dsp:cNvPr id="0" name=""/>
        <dsp:cNvSpPr/>
      </dsp:nvSpPr>
      <dsp:spPr>
        <a:xfrm>
          <a:off x="560070" y="4178858"/>
          <a:ext cx="7840980" cy="1229701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6370" tIns="0" rIns="29637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Roboto"/>
              <a:ea typeface="Roboto"/>
            </a:rPr>
            <a:t>New Skills acquired </a:t>
          </a:r>
        </a:p>
      </dsp:txBody>
      <dsp:txXfrm>
        <a:off x="620099" y="4238887"/>
        <a:ext cx="7720922" cy="1109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760" y="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592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>
          <a:extLst>
            <a:ext uri="{FF2B5EF4-FFF2-40B4-BE49-F238E27FC236}">
              <a16:creationId xmlns:a16="http://schemas.microsoft.com/office/drawing/2014/main" id="{02D60CF1-2391-912C-0D39-26ED785D5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0:notes">
            <a:extLst>
              <a:ext uri="{FF2B5EF4-FFF2-40B4-BE49-F238E27FC236}">
                <a16:creationId xmlns:a16="http://schemas.microsoft.com/office/drawing/2014/main" id="{1AB0D839-A642-35F9-37B1-5B449090EF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0:notes">
            <a:extLst>
              <a:ext uri="{FF2B5EF4-FFF2-40B4-BE49-F238E27FC236}">
                <a16:creationId xmlns:a16="http://schemas.microsoft.com/office/drawing/2014/main" id="{4A0CD509-E11A-0FF8-E2D2-202EF1F95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86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1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2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5F258D0F-AE3B-B0C1-CC6C-88F264829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2:notes">
            <a:extLst>
              <a:ext uri="{FF2B5EF4-FFF2-40B4-BE49-F238E27FC236}">
                <a16:creationId xmlns:a16="http://schemas.microsoft.com/office/drawing/2014/main" id="{ED5C4922-210E-54AC-E329-7FCCDACE8C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12:notes">
            <a:extLst>
              <a:ext uri="{FF2B5EF4-FFF2-40B4-BE49-F238E27FC236}">
                <a16:creationId xmlns:a16="http://schemas.microsoft.com/office/drawing/2014/main" id="{7A18AAC8-E13B-CC56-406F-86BA7D37D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2:notes">
            <a:extLst>
              <a:ext uri="{FF2B5EF4-FFF2-40B4-BE49-F238E27FC236}">
                <a16:creationId xmlns:a16="http://schemas.microsoft.com/office/drawing/2014/main" id="{6B49BA1E-1A83-7066-B02C-AE442C705B9A}"/>
              </a:ext>
            </a:extLst>
          </p:cNvPr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8608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p1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3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1D4773DA-F31E-1039-B734-7312348FA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>
            <a:extLst>
              <a:ext uri="{FF2B5EF4-FFF2-40B4-BE49-F238E27FC236}">
                <a16:creationId xmlns:a16="http://schemas.microsoft.com/office/drawing/2014/main" id="{C2AC8BB1-4ACF-B4C7-BC32-7D157D17D3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:notes">
            <a:extLst>
              <a:ext uri="{FF2B5EF4-FFF2-40B4-BE49-F238E27FC236}">
                <a16:creationId xmlns:a16="http://schemas.microsoft.com/office/drawing/2014/main" id="{5ABB27AC-DE24-6443-C951-59904EC47A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620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0EE5FFC-1CB3-A491-2B9F-94841D94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:notes">
            <a:extLst>
              <a:ext uri="{FF2B5EF4-FFF2-40B4-BE49-F238E27FC236}">
                <a16:creationId xmlns:a16="http://schemas.microsoft.com/office/drawing/2014/main" id="{3C249FB7-8040-A7D1-E489-AD6A83C354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:notes">
            <a:extLst>
              <a:ext uri="{FF2B5EF4-FFF2-40B4-BE49-F238E27FC236}">
                <a16:creationId xmlns:a16="http://schemas.microsoft.com/office/drawing/2014/main" id="{3D4832D2-BEE7-C4D6-4DFA-E8A8E7FC11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33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p9:notes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400" cy="3600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9:notes"/>
          <p:cNvSpPr txBox="1"/>
          <p:nvPr/>
        </p:nvSpPr>
        <p:spPr>
          <a:xfrm>
            <a:off x="3884760" y="8685360"/>
            <a:ext cx="2971800" cy="4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Google Shape;132;p3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8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8" name="Google Shape;168;p39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2"/>
          <p:cNvSpPr txBox="1">
            <a:spLocks noGrp="1"/>
          </p:cNvSpPr>
          <p:nvPr>
            <p:ph type="subTitle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3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3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4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7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4" name="Google Shape;194;p47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5" name="Google Shape;195;p47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48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99" name="Google Shape;199;p48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0" name="Google Shape;200;p48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9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4" name="Google Shape;204;p49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5" name="Google Shape;205;p49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09" name="Google Shape;209;p50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5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5" name="Google Shape;215;p51"/>
          <p:cNvSpPr txBox="1">
            <a:spLocks noGrp="1"/>
          </p:cNvSpPr>
          <p:nvPr>
            <p:ph type="body" idx="4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2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19" name="Google Shape;219;p52"/>
          <p:cNvSpPr txBox="1">
            <a:spLocks noGrp="1"/>
          </p:cNvSpPr>
          <p:nvPr>
            <p:ph type="body" idx="2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0" name="Google Shape;220;p52"/>
          <p:cNvSpPr txBox="1">
            <a:spLocks noGrp="1"/>
          </p:cNvSpPr>
          <p:nvPr>
            <p:ph type="body" idx="3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1" name="Google Shape;221;p52"/>
          <p:cNvSpPr txBox="1">
            <a:spLocks noGrp="1"/>
          </p:cNvSpPr>
          <p:nvPr>
            <p:ph type="body" idx="4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5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body" idx="6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3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2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Google Shape;13;p1"/>
          <p:cNvSpPr txBox="1"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body" idx="1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685800" y="2130480"/>
            <a:ext cx="7772400" cy="1469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title" idx="2"/>
          </p:nvPr>
        </p:nvSpPr>
        <p:spPr>
          <a:xfrm>
            <a:off x="457200" y="1600200"/>
            <a:ext cx="8229600" cy="452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4" name="Google Shape;174;p40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48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720" cy="36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28.png"/><Relationship Id="rId10" Type="http://schemas.microsoft.com/office/2007/relationships/diagramDrawing" Target="../diagrams/drawing1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3"/>
          <p:cNvSpPr/>
          <p:nvPr/>
        </p:nvSpPr>
        <p:spPr>
          <a:xfrm rot="-5400000">
            <a:off x="3985920" y="-40039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9" name="Google Shape;229;p53"/>
          <p:cNvSpPr/>
          <p:nvPr/>
        </p:nvSpPr>
        <p:spPr>
          <a:xfrm>
            <a:off x="-2329560" y="8614800"/>
            <a:ext cx="4899960" cy="3344040"/>
          </a:xfrm>
          <a:custGeom>
            <a:avLst/>
            <a:gdLst/>
            <a:ahLst/>
            <a:cxnLst/>
            <a:rect l="l" t="t" r="r" b="b"/>
            <a:pathLst>
              <a:path w="4899947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0" name="Google Shape;230;p53"/>
          <p:cNvSpPr/>
          <p:nvPr/>
        </p:nvSpPr>
        <p:spPr>
          <a:xfrm>
            <a:off x="14236560" y="6409800"/>
            <a:ext cx="725040" cy="920520"/>
          </a:xfrm>
          <a:custGeom>
            <a:avLst/>
            <a:gdLst/>
            <a:ahLst/>
            <a:cxnLst/>
            <a:rect l="l" t="t" r="r" b="b"/>
            <a:pathLst>
              <a:path w="724986" h="920616" extrusionOk="0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1" name="Google Shape;231;p53"/>
          <p:cNvSpPr/>
          <p:nvPr/>
        </p:nvSpPr>
        <p:spPr>
          <a:xfrm>
            <a:off x="-2491200" y="-1246680"/>
            <a:ext cx="4899960" cy="3068640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2" name="Google Shape;232;p53"/>
          <p:cNvSpPr/>
          <p:nvPr/>
        </p:nvSpPr>
        <p:spPr>
          <a:xfrm>
            <a:off x="16350120" y="-1548360"/>
            <a:ext cx="2892600" cy="2919240"/>
          </a:xfrm>
          <a:custGeom>
            <a:avLst/>
            <a:gdLst/>
            <a:ahLst/>
            <a:cxnLst/>
            <a:rect l="l" t="t" r="r" b="b"/>
            <a:pathLst>
              <a:path w="2892761" h="2919300" extrusionOk="0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3" name="Google Shape;233;p53"/>
          <p:cNvSpPr/>
          <p:nvPr/>
        </p:nvSpPr>
        <p:spPr>
          <a:xfrm>
            <a:off x="16494840" y="8052840"/>
            <a:ext cx="3104640" cy="3342600"/>
          </a:xfrm>
          <a:custGeom>
            <a:avLst/>
            <a:gdLst/>
            <a:ahLst/>
            <a:cxnLst/>
            <a:rect l="l" t="t" r="r" b="b"/>
            <a:pathLst>
              <a:path w="3104522" h="3342688" extrusionOk="0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34" name="Google Shape;234;p53"/>
          <p:cNvSpPr txBox="1"/>
          <p:nvPr/>
        </p:nvSpPr>
        <p:spPr>
          <a:xfrm>
            <a:off x="491400" y="1230120"/>
            <a:ext cx="8868960" cy="378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Sri Lankan Sign Language Mobile Application with Real-Time Motion Recognition</a:t>
            </a:r>
            <a:endParaRPr sz="5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3"/>
          <p:cNvSpPr txBox="1"/>
          <p:nvPr/>
        </p:nvSpPr>
        <p:spPr>
          <a:xfrm>
            <a:off x="491400" y="5945400"/>
            <a:ext cx="8459640" cy="2769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Project by</a:t>
            </a: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Mr. K.N.S Grero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20200546/w1830258</a:t>
            </a: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Supervised by</a:t>
            </a: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Mr.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Nathindu</a:t>
            </a:r>
            <a:r>
              <a:rPr lang="en-US" sz="36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3600" b="1" i="0" u="none" strike="noStrike" cap="none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Himansha</a:t>
            </a: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3"/>
          <p:cNvSpPr/>
          <p:nvPr/>
        </p:nvSpPr>
        <p:spPr>
          <a:xfrm>
            <a:off x="10022940" y="1582200"/>
            <a:ext cx="725040" cy="920520"/>
          </a:xfrm>
          <a:custGeom>
            <a:avLst/>
            <a:gdLst/>
            <a:ahLst/>
            <a:cxnLst/>
            <a:rect l="l" t="t" r="r" b="b"/>
            <a:pathLst>
              <a:path w="724985" h="920616" extrusionOk="0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37" name="Google Shape;237;p53" descr="A person and person standing and gesturing with hands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360360" y="1582200"/>
            <a:ext cx="7583040" cy="758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8" name="Google Shape;398;p62"/>
          <p:cNvSpPr/>
          <p:nvPr/>
        </p:nvSpPr>
        <p:spPr>
          <a:xfrm>
            <a:off x="-2329560" y="9018000"/>
            <a:ext cx="4899960" cy="3344040"/>
          </a:xfrm>
          <a:custGeom>
            <a:avLst/>
            <a:gdLst/>
            <a:ahLst/>
            <a:cxnLst/>
            <a:rect l="l" t="t" r="r" b="b"/>
            <a:pathLst>
              <a:path w="4899947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9" name="Google Shape;399;p62"/>
          <p:cNvSpPr/>
          <p:nvPr/>
        </p:nvSpPr>
        <p:spPr>
          <a:xfrm>
            <a:off x="14494680" y="9018000"/>
            <a:ext cx="4428000" cy="3481560"/>
          </a:xfrm>
          <a:custGeom>
            <a:avLst/>
            <a:gdLst/>
            <a:ahLst/>
            <a:cxnLst/>
            <a:rect l="l" t="t" r="r" b="b"/>
            <a:pathLst>
              <a:path w="4427843" h="3481391" extrusionOk="0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0" name="Google Shape;400;p62"/>
          <p:cNvSpPr/>
          <p:nvPr/>
        </p:nvSpPr>
        <p:spPr>
          <a:xfrm>
            <a:off x="-745200" y="-2147400"/>
            <a:ext cx="4899960" cy="3068640"/>
          </a:xfrm>
          <a:custGeom>
            <a:avLst/>
            <a:gdLst/>
            <a:ahLst/>
            <a:cxnLst/>
            <a:rect l="l" t="t" r="r" b="b"/>
            <a:pathLst>
              <a:path w="4899947" h="3068592" extrusionOk="0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1" name="Google Shape;401;p62"/>
          <p:cNvSpPr/>
          <p:nvPr/>
        </p:nvSpPr>
        <p:spPr>
          <a:xfrm>
            <a:off x="17259480" y="-971640"/>
            <a:ext cx="3104640" cy="3342600"/>
          </a:xfrm>
          <a:custGeom>
            <a:avLst/>
            <a:gdLst/>
            <a:ahLst/>
            <a:cxnLst/>
            <a:rect l="l" t="t" r="r" b="b"/>
            <a:pathLst>
              <a:path w="3104522" h="3342689" extrusionOk="0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387;p61">
            <a:extLst>
              <a:ext uri="{FF2B5EF4-FFF2-40B4-BE49-F238E27FC236}">
                <a16:creationId xmlns:a16="http://schemas.microsoft.com/office/drawing/2014/main" id="{DA896E52-CD9F-052B-D080-969B2B125265}"/>
              </a:ext>
            </a:extLst>
          </p:cNvPr>
          <p:cNvSpPr txBox="1"/>
          <p:nvPr/>
        </p:nvSpPr>
        <p:spPr>
          <a:xfrm>
            <a:off x="1704780" y="466210"/>
            <a:ext cx="1541628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Testing and Evaluation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12B1A-7FC1-5179-D87C-53612D2E3200}"/>
              </a:ext>
            </a:extLst>
          </p:cNvPr>
          <p:cNvSpPr txBox="1"/>
          <p:nvPr/>
        </p:nvSpPr>
        <p:spPr>
          <a:xfrm>
            <a:off x="905451" y="1546015"/>
            <a:ext cx="9229149" cy="8987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Functional Testing: 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Achieved real-time accurate translations</a:t>
            </a: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1" dirty="0"/>
              <a:t>Model Testing Metrics: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3200" dirty="0"/>
              <a:t>Accuracy, F1 Scores, Confusion Matrix, ROC Curve</a:t>
            </a:r>
          </a:p>
          <a:p>
            <a:pPr marL="571500" indent="-5715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3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1" dirty="0"/>
              <a:t>Challenges: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ysClr val="windowText" lastClr="000000"/>
                </a:solidFill>
                <a:latin typeface="Roboto"/>
                <a:ea typeface="Roboto"/>
              </a:rPr>
              <a:t>The Lack of datasets and scarcity of labeled SLSL datasets was a major problem.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ysClr val="windowText" lastClr="000000"/>
                </a:solidFill>
                <a:latin typeface="Roboto"/>
                <a:ea typeface="Roboto"/>
              </a:rPr>
              <a:t>Optimizing the CNN-LSTM model for real-time performance on mobile devices.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ysClr val="windowText" lastClr="000000"/>
                </a:solidFill>
                <a:latin typeface="Roboto"/>
                <a:ea typeface="Roboto"/>
              </a:rPr>
              <a:t>Building a CNN-LSTM model to get better accuracy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4400" dirty="0"/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B9D92E-86E5-498F-210C-4BA0668DF1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4306" y="6324704"/>
            <a:ext cx="6121128" cy="36392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DAE2D4-888B-0203-F8BB-93C43D98E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70745" y="1546015"/>
            <a:ext cx="5647869" cy="45139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95">
          <a:extLst>
            <a:ext uri="{FF2B5EF4-FFF2-40B4-BE49-F238E27FC236}">
              <a16:creationId xmlns:a16="http://schemas.microsoft.com/office/drawing/2014/main" id="{48418F0C-78B7-F5CB-26EC-C3D8AE5EA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>
            <a:extLst>
              <a:ext uri="{FF2B5EF4-FFF2-40B4-BE49-F238E27FC236}">
                <a16:creationId xmlns:a16="http://schemas.microsoft.com/office/drawing/2014/main" id="{385E7678-B1C6-B12E-6D39-4B79B7D6293B}"/>
              </a:ext>
            </a:extLst>
          </p:cNvPr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8" name="Google Shape;398;p62">
            <a:extLst>
              <a:ext uri="{FF2B5EF4-FFF2-40B4-BE49-F238E27FC236}">
                <a16:creationId xmlns:a16="http://schemas.microsoft.com/office/drawing/2014/main" id="{3AB76B0E-4537-1039-8018-CA882F57F191}"/>
              </a:ext>
            </a:extLst>
          </p:cNvPr>
          <p:cNvSpPr/>
          <p:nvPr/>
        </p:nvSpPr>
        <p:spPr>
          <a:xfrm>
            <a:off x="-2329560" y="9018000"/>
            <a:ext cx="4899960" cy="3344040"/>
          </a:xfrm>
          <a:custGeom>
            <a:avLst/>
            <a:gdLst/>
            <a:ahLst/>
            <a:cxnLst/>
            <a:rect l="l" t="t" r="r" b="b"/>
            <a:pathLst>
              <a:path w="4899947" h="3344214" extrusionOk="0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99" name="Google Shape;399;p62">
            <a:extLst>
              <a:ext uri="{FF2B5EF4-FFF2-40B4-BE49-F238E27FC236}">
                <a16:creationId xmlns:a16="http://schemas.microsoft.com/office/drawing/2014/main" id="{FEDB4748-3D47-AAA8-413F-E6CED6F16156}"/>
              </a:ext>
            </a:extLst>
          </p:cNvPr>
          <p:cNvSpPr/>
          <p:nvPr/>
        </p:nvSpPr>
        <p:spPr>
          <a:xfrm>
            <a:off x="14494680" y="9018000"/>
            <a:ext cx="4428000" cy="3481560"/>
          </a:xfrm>
          <a:custGeom>
            <a:avLst/>
            <a:gdLst/>
            <a:ahLst/>
            <a:cxnLst/>
            <a:rect l="l" t="t" r="r" b="b"/>
            <a:pathLst>
              <a:path w="4427843" h="3481391" extrusionOk="0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0" name="Google Shape;400;p62">
            <a:extLst>
              <a:ext uri="{FF2B5EF4-FFF2-40B4-BE49-F238E27FC236}">
                <a16:creationId xmlns:a16="http://schemas.microsoft.com/office/drawing/2014/main" id="{0EA436F5-4742-8B13-2C86-F020F082B7AA}"/>
              </a:ext>
            </a:extLst>
          </p:cNvPr>
          <p:cNvSpPr/>
          <p:nvPr/>
        </p:nvSpPr>
        <p:spPr>
          <a:xfrm>
            <a:off x="-745200" y="-2147400"/>
            <a:ext cx="4899960" cy="3068640"/>
          </a:xfrm>
          <a:custGeom>
            <a:avLst/>
            <a:gdLst/>
            <a:ahLst/>
            <a:cxnLst/>
            <a:rect l="l" t="t" r="r" b="b"/>
            <a:pathLst>
              <a:path w="4899947" h="3068592" extrusionOk="0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1" name="Google Shape;401;p62">
            <a:extLst>
              <a:ext uri="{FF2B5EF4-FFF2-40B4-BE49-F238E27FC236}">
                <a16:creationId xmlns:a16="http://schemas.microsoft.com/office/drawing/2014/main" id="{842F28FE-FD7F-1116-597A-9C69BDD8E16B}"/>
              </a:ext>
            </a:extLst>
          </p:cNvPr>
          <p:cNvSpPr/>
          <p:nvPr/>
        </p:nvSpPr>
        <p:spPr>
          <a:xfrm>
            <a:off x="17259480" y="-971640"/>
            <a:ext cx="3104640" cy="3342600"/>
          </a:xfrm>
          <a:custGeom>
            <a:avLst/>
            <a:gdLst/>
            <a:ahLst/>
            <a:cxnLst/>
            <a:rect l="l" t="t" r="r" b="b"/>
            <a:pathLst>
              <a:path w="3104522" h="3342689" extrusionOk="0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Google Shape;387;p61">
            <a:extLst>
              <a:ext uri="{FF2B5EF4-FFF2-40B4-BE49-F238E27FC236}">
                <a16:creationId xmlns:a16="http://schemas.microsoft.com/office/drawing/2014/main" id="{D1E27DFC-F6CF-0753-0227-22477E521BBD}"/>
              </a:ext>
            </a:extLst>
          </p:cNvPr>
          <p:cNvSpPr txBox="1"/>
          <p:nvPr/>
        </p:nvSpPr>
        <p:spPr>
          <a:xfrm>
            <a:off x="1704780" y="466210"/>
            <a:ext cx="1541628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Novelty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FC158-5CF4-FE1E-3E3A-6F540A9243F6}"/>
              </a:ext>
            </a:extLst>
          </p:cNvPr>
          <p:cNvSpPr txBox="1"/>
          <p:nvPr/>
        </p:nvSpPr>
        <p:spPr>
          <a:xfrm>
            <a:off x="302018" y="1890246"/>
            <a:ext cx="6245380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1" dirty="0"/>
              <a:t>Integration of Real-Time Dynamic Motion Recognition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4000" dirty="0"/>
              <a:t>previous approaches that primarily emphasize static gesture detection, this project uniquely integrates a CNN-LSTM model with </a:t>
            </a:r>
            <a:r>
              <a:rPr lang="en-US" sz="4000" dirty="0" err="1"/>
              <a:t>MediaPipe</a:t>
            </a:r>
            <a:r>
              <a:rPr lang="en-US" sz="4000" dirty="0"/>
              <a:t> to capture and interpret fluid.</a:t>
            </a:r>
            <a:endParaRPr lang="en-US" sz="3200" dirty="0"/>
          </a:p>
        </p:txBody>
      </p:sp>
      <p:sp>
        <p:nvSpPr>
          <p:cNvPr id="3" name="Google Shape;297;p57">
            <a:extLst>
              <a:ext uri="{FF2B5EF4-FFF2-40B4-BE49-F238E27FC236}">
                <a16:creationId xmlns:a16="http://schemas.microsoft.com/office/drawing/2014/main" id="{C509A87D-C3DF-C6AE-F617-BB68EF32291E}"/>
              </a:ext>
            </a:extLst>
          </p:cNvPr>
          <p:cNvSpPr/>
          <p:nvPr/>
        </p:nvSpPr>
        <p:spPr>
          <a:xfrm>
            <a:off x="59552" y="4323206"/>
            <a:ext cx="6326622" cy="5708730"/>
          </a:xfrm>
          <a:custGeom>
            <a:avLst/>
            <a:gdLst/>
            <a:ahLst/>
            <a:cxnLst/>
            <a:rect l="l" t="t" r="r" b="b"/>
            <a:pathLst>
              <a:path w="5513038" h="6211872" extrusionOk="0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0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1785A2-FC01-8297-A656-93D369FA67CF}"/>
              </a:ext>
            </a:extLst>
          </p:cNvPr>
          <p:cNvSpPr txBox="1"/>
          <p:nvPr/>
        </p:nvSpPr>
        <p:spPr>
          <a:xfrm>
            <a:off x="6963806" y="1674803"/>
            <a:ext cx="5570232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1" dirty="0"/>
              <a:t>Bidirectional Translation Capability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4000" dirty="0"/>
              <a:t>Rather than supporting only one-way translation (typically from sign to text), the system provides two-way conversion between text and sign language. 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BDBB89-237A-3372-F0A0-16F4C1793C45}"/>
              </a:ext>
            </a:extLst>
          </p:cNvPr>
          <p:cNvSpPr txBox="1"/>
          <p:nvPr/>
        </p:nvSpPr>
        <p:spPr>
          <a:xfrm>
            <a:off x="12772528" y="1619231"/>
            <a:ext cx="5386682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1" dirty="0"/>
              <a:t>User-Centric Design for Social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4000" dirty="0"/>
              <a:t>The design of the mobile application prioritizes both accessibility and usability, with a user interface developed using </a:t>
            </a:r>
            <a:r>
              <a:rPr lang="en-US" sz="4000" dirty="0" err="1"/>
              <a:t>KivyMD</a:t>
            </a:r>
            <a:r>
              <a:rPr lang="en-US" sz="4000" dirty="0"/>
              <a:t> that caters to varying levels of technical proficiency. </a:t>
            </a:r>
            <a:endParaRPr lang="en-US" sz="3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A949FC-094B-9007-B73C-7E2D57D598AF}"/>
              </a:ext>
            </a:extLst>
          </p:cNvPr>
          <p:cNvCxnSpPr/>
          <p:nvPr/>
        </p:nvCxnSpPr>
        <p:spPr>
          <a:xfrm>
            <a:off x="6802582" y="1787236"/>
            <a:ext cx="0" cy="792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D56ED6-5B05-08F5-C08D-84573844BCEF}"/>
              </a:ext>
            </a:extLst>
          </p:cNvPr>
          <p:cNvCxnSpPr/>
          <p:nvPr/>
        </p:nvCxnSpPr>
        <p:spPr>
          <a:xfrm>
            <a:off x="12663055" y="1787236"/>
            <a:ext cx="0" cy="79248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42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/>
          <p:nvPr/>
        </p:nvSpPr>
        <p:spPr>
          <a:xfrm rot="-5400000">
            <a:off x="3979080" y="-394776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9" name="Google Shape;429;p64"/>
          <p:cNvSpPr/>
          <p:nvPr/>
        </p:nvSpPr>
        <p:spPr>
          <a:xfrm>
            <a:off x="10819800" y="1950480"/>
            <a:ext cx="4208400" cy="4247280"/>
          </a:xfrm>
          <a:custGeom>
            <a:avLst/>
            <a:gdLst/>
            <a:ahLst/>
            <a:cxnLst/>
            <a:rect l="l" t="t" r="r" b="b"/>
            <a:pathLst>
              <a:path w="4208573" h="4247184" extrusionOk="0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0" name="Google Shape;430;p64"/>
          <p:cNvSpPr txBox="1"/>
          <p:nvPr/>
        </p:nvSpPr>
        <p:spPr>
          <a:xfrm>
            <a:off x="3067280" y="128875"/>
            <a:ext cx="13612160" cy="221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5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Limitations of the Project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4" descr="A person running through a gea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73360" y="681840"/>
            <a:ext cx="8496360" cy="8496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B58AA7-DBA6-B2DD-930E-5D81353976E5}"/>
              </a:ext>
            </a:extLst>
          </p:cNvPr>
          <p:cNvSpPr txBox="1"/>
          <p:nvPr/>
        </p:nvSpPr>
        <p:spPr>
          <a:xfrm>
            <a:off x="617360" y="2107080"/>
            <a:ext cx="925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Reduced classification performance in low-light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Challenges in distinguishing subtle motion variations (LSTM sequence issues)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more diverse SLSL datasets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>
          <a:extLst>
            <a:ext uri="{FF2B5EF4-FFF2-40B4-BE49-F238E27FC236}">
              <a16:creationId xmlns:a16="http://schemas.microsoft.com/office/drawing/2014/main" id="{E7501D2D-187B-C493-7AE2-68E001778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>
            <a:extLst>
              <a:ext uri="{FF2B5EF4-FFF2-40B4-BE49-F238E27FC236}">
                <a16:creationId xmlns:a16="http://schemas.microsoft.com/office/drawing/2014/main" id="{EA057A4F-7B1C-EBE3-F6C7-E78A71C352C7}"/>
              </a:ext>
            </a:extLst>
          </p:cNvPr>
          <p:cNvSpPr/>
          <p:nvPr/>
        </p:nvSpPr>
        <p:spPr>
          <a:xfrm rot="-5400000">
            <a:off x="3979080" y="-394776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29" name="Google Shape;429;p64">
            <a:extLst>
              <a:ext uri="{FF2B5EF4-FFF2-40B4-BE49-F238E27FC236}">
                <a16:creationId xmlns:a16="http://schemas.microsoft.com/office/drawing/2014/main" id="{E5C02F33-FFB3-C336-C9B1-693225B9FAB3}"/>
              </a:ext>
            </a:extLst>
          </p:cNvPr>
          <p:cNvSpPr/>
          <p:nvPr/>
        </p:nvSpPr>
        <p:spPr>
          <a:xfrm>
            <a:off x="14947995" y="0"/>
            <a:ext cx="4208400" cy="4247280"/>
          </a:xfrm>
          <a:custGeom>
            <a:avLst/>
            <a:gdLst/>
            <a:ahLst/>
            <a:cxnLst/>
            <a:rect l="l" t="t" r="r" b="b"/>
            <a:pathLst>
              <a:path w="4208573" h="4247184" extrusionOk="0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0" name="Google Shape;430;p64">
            <a:extLst>
              <a:ext uri="{FF2B5EF4-FFF2-40B4-BE49-F238E27FC236}">
                <a16:creationId xmlns:a16="http://schemas.microsoft.com/office/drawing/2014/main" id="{F6F70008-B7D0-28F3-38AA-BDB48F136431}"/>
              </a:ext>
            </a:extLst>
          </p:cNvPr>
          <p:cNvSpPr txBox="1"/>
          <p:nvPr/>
        </p:nvSpPr>
        <p:spPr>
          <a:xfrm>
            <a:off x="4564250" y="60729"/>
            <a:ext cx="9505720" cy="221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55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Future Enhancement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C8B921-DF64-2147-CE4B-B0B2E1754C7B}"/>
              </a:ext>
            </a:extLst>
          </p:cNvPr>
          <p:cNvSpPr txBox="1"/>
          <p:nvPr/>
        </p:nvSpPr>
        <p:spPr>
          <a:xfrm>
            <a:off x="617360" y="2107080"/>
            <a:ext cx="1523224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Expand dataset with additional SLSL gestures and regional dialects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 mobile performance and latency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 additional AI models (e.g., transformer architectures) and add features like animated avatars for text-to-sign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71500" marR="0" lvl="0" indent="-571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400" dirty="0"/>
              <a:t>Incorporating animated avatars for text-to-sign translation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5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lvl="0"/>
            <a:r>
              <a:rPr lang="en-US" sz="1400">
                <a:solidFill>
                  <a:schemeClr val="bg1"/>
                </a:solidFill>
                <a:latin typeface="Roboto"/>
                <a:ea typeface="Roboto"/>
              </a:rPr>
              <a:t>The reactJS knowledge gained via SDGP and industrial placement for building the UI of the system.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Roboto"/>
                <a:ea typeface="Roboto"/>
              </a:rPr>
              <a:t>The machine learning knowledge gained by the machine learning  module was used effectively.</a:t>
            </a:r>
          </a:p>
          <a:p>
            <a:pPr lvl="0"/>
            <a:r>
              <a:rPr lang="en-US" sz="1400">
                <a:solidFill>
                  <a:schemeClr val="bg1"/>
                </a:solidFill>
                <a:latin typeface="Roboto"/>
                <a:ea typeface="Roboto"/>
              </a:rPr>
              <a:t>The programming practice and web development knowledge gained by the university.</a:t>
            </a:r>
            <a:endParaRPr lang="en-US" sz="1400" dirty="0">
              <a:solidFill>
                <a:schemeClr val="bg1"/>
              </a:solidFill>
              <a:latin typeface="Roboto"/>
              <a:ea typeface="Roboto"/>
            </a:endParaRPr>
          </a:p>
        </p:txBody>
      </p:sp>
      <p:sp>
        <p:nvSpPr>
          <p:cNvPr id="439" name="Google Shape;439;p65"/>
          <p:cNvSpPr/>
          <p:nvPr/>
        </p:nvSpPr>
        <p:spPr>
          <a:xfrm rot="-5282400">
            <a:off x="-841701" y="3614321"/>
            <a:ext cx="4157589" cy="1181029"/>
          </a:xfrm>
          <a:custGeom>
            <a:avLst/>
            <a:gdLst/>
            <a:ahLst/>
            <a:cxnLst/>
            <a:rect l="l" t="t" r="r" b="b"/>
            <a:pathLst>
              <a:path w="7567144" h="2582288" extrusionOk="0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40" name="Google Shape;440;p65"/>
          <p:cNvSpPr txBox="1"/>
          <p:nvPr/>
        </p:nvSpPr>
        <p:spPr>
          <a:xfrm>
            <a:off x="8582880" y="554182"/>
            <a:ext cx="7848720" cy="11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  <a:endParaRPr sz="9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65" descr="A person writing on a clipboa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921327" y="554182"/>
            <a:ext cx="8804564" cy="86488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16A1C7D-704D-20E4-C421-7D53EF926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3337736"/>
              </p:ext>
            </p:extLst>
          </p:nvPr>
        </p:nvGraphicFramePr>
        <p:xfrm>
          <a:off x="6273800" y="1736422"/>
          <a:ext cx="11201400" cy="8020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4"/>
          <p:cNvSpPr/>
          <p:nvPr/>
        </p:nvSpPr>
        <p:spPr>
          <a:xfrm rot="-5400000">
            <a:off x="37717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4" name="Google Shape;244;p54"/>
          <p:cNvSpPr/>
          <p:nvPr/>
        </p:nvSpPr>
        <p:spPr>
          <a:xfrm>
            <a:off x="11561760" y="614520"/>
            <a:ext cx="6264360" cy="6104880"/>
          </a:xfrm>
          <a:custGeom>
            <a:avLst/>
            <a:gdLst/>
            <a:ahLst/>
            <a:cxnLst/>
            <a:rect l="l" t="t" r="r" b="b"/>
            <a:pathLst>
              <a:path w="6264366" h="6104910" extrusionOk="0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5" name="Google Shape;245;p54"/>
          <p:cNvSpPr txBox="1"/>
          <p:nvPr/>
        </p:nvSpPr>
        <p:spPr>
          <a:xfrm>
            <a:off x="1742040" y="622440"/>
            <a:ext cx="7848720" cy="11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7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Agenda</a:t>
            </a:r>
            <a:endParaRPr sz="9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4"/>
          <p:cNvSpPr/>
          <p:nvPr/>
        </p:nvSpPr>
        <p:spPr>
          <a:xfrm>
            <a:off x="15353640" y="8540280"/>
            <a:ext cx="4602240" cy="3618720"/>
          </a:xfrm>
          <a:custGeom>
            <a:avLst/>
            <a:gdLst/>
            <a:ahLst/>
            <a:cxnLst/>
            <a:rect l="l" t="t" r="r" b="b"/>
            <a:pathLst>
              <a:path w="4602314" h="3618570" extrusionOk="0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7" name="Google Shape;247;p54"/>
          <p:cNvSpPr/>
          <p:nvPr/>
        </p:nvSpPr>
        <p:spPr>
          <a:xfrm>
            <a:off x="-2313000" y="-1582560"/>
            <a:ext cx="4899960" cy="3068640"/>
          </a:xfrm>
          <a:custGeom>
            <a:avLst/>
            <a:gdLst/>
            <a:ahLst/>
            <a:cxnLst/>
            <a:rect l="l" t="t" r="r" b="b"/>
            <a:pathLst>
              <a:path w="4899948" h="3068592" extrusionOk="0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8" name="Google Shape;248;p54"/>
          <p:cNvSpPr/>
          <p:nvPr/>
        </p:nvSpPr>
        <p:spPr>
          <a:xfrm>
            <a:off x="9144000" y="9258480"/>
            <a:ext cx="4076280" cy="2863440"/>
          </a:xfrm>
          <a:custGeom>
            <a:avLst/>
            <a:gdLst/>
            <a:ahLst/>
            <a:cxnLst/>
            <a:rect l="l" t="t" r="r" b="b"/>
            <a:pathLst>
              <a:path w="4076270" h="2863579" extrusionOk="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49" name="Google Shape;249;p54"/>
          <p:cNvSpPr/>
          <p:nvPr/>
        </p:nvSpPr>
        <p:spPr>
          <a:xfrm>
            <a:off x="5867280" y="-2178000"/>
            <a:ext cx="2892600" cy="2919240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0" name="Google Shape;250;p54"/>
          <p:cNvSpPr/>
          <p:nvPr/>
        </p:nvSpPr>
        <p:spPr>
          <a:xfrm rot="-5282400">
            <a:off x="16004160" y="264960"/>
            <a:ext cx="4017240" cy="1370880"/>
          </a:xfrm>
          <a:custGeom>
            <a:avLst/>
            <a:gdLst/>
            <a:ahLst/>
            <a:cxnLst/>
            <a:rect l="l" t="t" r="r" b="b"/>
            <a:pathLst>
              <a:path w="4017207" h="1370872" extrusionOk="0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1" name="Google Shape;251;p54"/>
          <p:cNvSpPr/>
          <p:nvPr/>
        </p:nvSpPr>
        <p:spPr>
          <a:xfrm>
            <a:off x="1235339" y="1117980"/>
            <a:ext cx="13142161" cy="85465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Problem Domain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Research Gap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Aim of the Project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System Design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Prototype Demonstration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Testing and Evaluation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Novelty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Limitations and the Future Enhancement</a:t>
            </a:r>
          </a:p>
          <a:p>
            <a:pPr marL="685800" marR="0" lvl="0" indent="-685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lang="en-US" sz="4400" dirty="0"/>
              <a:t>Conclusion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/>
          <p:nvPr/>
        </p:nvSpPr>
        <p:spPr>
          <a:xfrm rot="-5400000">
            <a:off x="390420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7" name="Google Shape;257;p55"/>
          <p:cNvSpPr txBox="1"/>
          <p:nvPr/>
        </p:nvSpPr>
        <p:spPr>
          <a:xfrm>
            <a:off x="780117" y="2026596"/>
            <a:ext cx="7576114" cy="125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Problem Domain</a:t>
            </a:r>
            <a:endParaRPr sz="7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b="0" i="0" u="none" strike="noStrike" cap="none" dirty="0"/>
            </a:br>
            <a:endParaRPr sz="96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55"/>
          <p:cNvGrpSpPr/>
          <p:nvPr/>
        </p:nvGrpSpPr>
        <p:grpSpPr>
          <a:xfrm>
            <a:off x="380430" y="5143500"/>
            <a:ext cx="8058240" cy="4194900"/>
            <a:chOff x="8915400" y="1170360"/>
            <a:chExt cx="8058240" cy="3388320"/>
          </a:xfrm>
        </p:grpSpPr>
        <p:sp>
          <p:nvSpPr>
            <p:cNvPr id="259" name="Google Shape;259;p55"/>
            <p:cNvSpPr/>
            <p:nvPr/>
          </p:nvSpPr>
          <p:spPr>
            <a:xfrm>
              <a:off x="8915400" y="1170360"/>
              <a:ext cx="8058240" cy="3388320"/>
            </a:xfrm>
            <a:custGeom>
              <a:avLst/>
              <a:gdLst/>
              <a:ahLst/>
              <a:cxnLst/>
              <a:rect l="l" t="t" r="r" b="b"/>
              <a:pathLst>
                <a:path w="2342659" h="857492" extrusionOk="0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5"/>
            <p:cNvSpPr txBox="1"/>
            <p:nvPr/>
          </p:nvSpPr>
          <p:spPr>
            <a:xfrm>
              <a:off x="8915400" y="1509120"/>
              <a:ext cx="8058240" cy="3049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55"/>
          <p:cNvGrpSpPr/>
          <p:nvPr/>
        </p:nvGrpSpPr>
        <p:grpSpPr>
          <a:xfrm>
            <a:off x="9037594" y="799380"/>
            <a:ext cx="8058240" cy="4127436"/>
            <a:chOff x="8915400" y="5211720"/>
            <a:chExt cx="8058240" cy="3660480"/>
          </a:xfrm>
        </p:grpSpPr>
        <p:sp>
          <p:nvSpPr>
            <p:cNvPr id="263" name="Google Shape;263;p55"/>
            <p:cNvSpPr/>
            <p:nvPr/>
          </p:nvSpPr>
          <p:spPr>
            <a:xfrm>
              <a:off x="8915400" y="5211720"/>
              <a:ext cx="8058240" cy="3660480"/>
            </a:xfrm>
            <a:custGeom>
              <a:avLst/>
              <a:gdLst/>
              <a:ahLst/>
              <a:cxnLst/>
              <a:rect l="l" t="t" r="r" b="b"/>
              <a:pathLst>
                <a:path w="2342659" h="857492" extrusionOk="0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5"/>
            <p:cNvSpPr txBox="1"/>
            <p:nvPr/>
          </p:nvSpPr>
          <p:spPr>
            <a:xfrm>
              <a:off x="8915400" y="5577480"/>
              <a:ext cx="8058240" cy="329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55"/>
          <p:cNvSpPr txBox="1"/>
          <p:nvPr/>
        </p:nvSpPr>
        <p:spPr>
          <a:xfrm>
            <a:off x="584201" y="5306896"/>
            <a:ext cx="7772030" cy="377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Communication barrier for the deaf community in Sri Lanka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200" dirty="0"/>
              <a:t>Communication barriers for the deaf community in Sri Lanka are due to limited translation resources for Sri Lankan Sign Language (SLSL).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5"/>
          <p:cNvSpPr txBox="1"/>
          <p:nvPr/>
        </p:nvSpPr>
        <p:spPr>
          <a:xfrm>
            <a:off x="9184860" y="818971"/>
            <a:ext cx="7910974" cy="371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/>
              <a:t>Lack of robust, real-time sign language translation solutions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200" dirty="0"/>
              <a:t>Develop a mobile app that facilitates accurate, real-time bidirectional SLSL translation using CNN-LSTM models and </a:t>
            </a:r>
            <a:r>
              <a:rPr lang="en-US" sz="3200" dirty="0" err="1"/>
              <a:t>MediaPipe</a:t>
            </a:r>
            <a:r>
              <a:rPr lang="en-US" sz="3200" dirty="0"/>
              <a:t>.</a:t>
            </a:r>
            <a:r>
              <a:rPr lang="da-DK" sz="4000" dirty="0"/>
              <a:t> </a:t>
            </a:r>
            <a:r>
              <a:rPr lang="da-DK" sz="3200" dirty="0"/>
              <a:t>(Manoj Kumar et al., 2020)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5"/>
          <p:cNvSpPr/>
          <p:nvPr/>
        </p:nvSpPr>
        <p:spPr>
          <a:xfrm>
            <a:off x="-924930" y="9614484"/>
            <a:ext cx="3871080" cy="950040"/>
          </a:xfrm>
          <a:custGeom>
            <a:avLst/>
            <a:gdLst/>
            <a:ahLst/>
            <a:cxnLst/>
            <a:rect l="l" t="t" r="r" b="b"/>
            <a:pathLst>
              <a:path w="3870946" h="950141" extrusionOk="0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69" name="Google Shape;269;p55"/>
          <p:cNvSpPr/>
          <p:nvPr/>
        </p:nvSpPr>
        <p:spPr>
          <a:xfrm>
            <a:off x="4473000" y="-2364840"/>
            <a:ext cx="4980960" cy="3731040"/>
          </a:xfrm>
          <a:custGeom>
            <a:avLst/>
            <a:gdLst/>
            <a:ahLst/>
            <a:cxnLst/>
            <a:rect l="l" t="t" r="r" b="b"/>
            <a:pathLst>
              <a:path w="4980951" h="3731186" extrusionOk="0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1" name="Google Shape;271;p55"/>
          <p:cNvSpPr/>
          <p:nvPr/>
        </p:nvSpPr>
        <p:spPr>
          <a:xfrm>
            <a:off x="-848520" y="-744480"/>
            <a:ext cx="2597400" cy="2796480"/>
          </a:xfrm>
          <a:custGeom>
            <a:avLst/>
            <a:gdLst/>
            <a:ahLst/>
            <a:cxnLst/>
            <a:rect l="l" t="t" r="r" b="b"/>
            <a:pathLst>
              <a:path w="2597327" h="2796583" extrusionOk="0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oogle Shape;262;p55">
            <a:extLst>
              <a:ext uri="{FF2B5EF4-FFF2-40B4-BE49-F238E27FC236}">
                <a16:creationId xmlns:a16="http://schemas.microsoft.com/office/drawing/2014/main" id="{0056732A-7831-6336-DE97-CCE2CF0C96A9}"/>
              </a:ext>
            </a:extLst>
          </p:cNvPr>
          <p:cNvGrpSpPr/>
          <p:nvPr/>
        </p:nvGrpSpPr>
        <p:grpSpPr>
          <a:xfrm>
            <a:off x="9037594" y="5204160"/>
            <a:ext cx="8058240" cy="4160174"/>
            <a:chOff x="8915400" y="5211720"/>
            <a:chExt cx="8058240" cy="3660480"/>
          </a:xfrm>
        </p:grpSpPr>
        <p:sp>
          <p:nvSpPr>
            <p:cNvPr id="3" name="Google Shape;263;p55">
              <a:extLst>
                <a:ext uri="{FF2B5EF4-FFF2-40B4-BE49-F238E27FC236}">
                  <a16:creationId xmlns:a16="http://schemas.microsoft.com/office/drawing/2014/main" id="{9711A94B-D81A-6A54-D416-239B2CEF5576}"/>
                </a:ext>
              </a:extLst>
            </p:cNvPr>
            <p:cNvSpPr/>
            <p:nvPr/>
          </p:nvSpPr>
          <p:spPr>
            <a:xfrm>
              <a:off x="8915400" y="5211720"/>
              <a:ext cx="8058240" cy="3660480"/>
            </a:xfrm>
            <a:custGeom>
              <a:avLst/>
              <a:gdLst/>
              <a:ahLst/>
              <a:cxnLst/>
              <a:rect l="l" t="t" r="r" b="b"/>
              <a:pathLst>
                <a:path w="2342659" h="857492" extrusionOk="0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64;p55">
              <a:extLst>
                <a:ext uri="{FF2B5EF4-FFF2-40B4-BE49-F238E27FC236}">
                  <a16:creationId xmlns:a16="http://schemas.microsoft.com/office/drawing/2014/main" id="{DF71194C-52DA-A471-4B5F-E8D9FDB2FD1B}"/>
                </a:ext>
              </a:extLst>
            </p:cNvPr>
            <p:cNvSpPr txBox="1"/>
            <p:nvPr/>
          </p:nvSpPr>
          <p:spPr>
            <a:xfrm>
              <a:off x="8915400" y="5577480"/>
              <a:ext cx="8058240" cy="3294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67;p55">
            <a:extLst>
              <a:ext uri="{FF2B5EF4-FFF2-40B4-BE49-F238E27FC236}">
                <a16:creationId xmlns:a16="http://schemas.microsoft.com/office/drawing/2014/main" id="{27594132-E1EB-3F6B-16B1-AB221929397B}"/>
              </a:ext>
            </a:extLst>
          </p:cNvPr>
          <p:cNvSpPr txBox="1"/>
          <p:nvPr/>
        </p:nvSpPr>
        <p:spPr>
          <a:xfrm>
            <a:off x="9184860" y="5252847"/>
            <a:ext cx="7832692" cy="3822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/>
              <a:t>Existing apps focus on static gesture recognition rather than dynamic motion</a:t>
            </a: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3200" dirty="0"/>
              <a:t>Promotes social inclusion and offers a novel solution by addressing motion recognition and two-way translation gaps.</a:t>
            </a:r>
            <a:r>
              <a:rPr lang="en-US" sz="4000" dirty="0"/>
              <a:t> </a:t>
            </a:r>
            <a:r>
              <a:rPr lang="en-US" sz="3200" dirty="0"/>
              <a:t>(Gedaragoda et al.,2023)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6"/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7" name="Google Shape;277;p56"/>
          <p:cNvSpPr/>
          <p:nvPr/>
        </p:nvSpPr>
        <p:spPr>
          <a:xfrm>
            <a:off x="11720933" y="896220"/>
            <a:ext cx="4208400" cy="4247280"/>
          </a:xfrm>
          <a:custGeom>
            <a:avLst/>
            <a:gdLst/>
            <a:ahLst/>
            <a:cxnLst/>
            <a:rect l="l" t="t" r="r" b="b"/>
            <a:pathLst>
              <a:path w="4208574" h="4247184" extrusionOk="0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8" name="Google Shape;278;p56"/>
          <p:cNvSpPr/>
          <p:nvPr/>
        </p:nvSpPr>
        <p:spPr>
          <a:xfrm>
            <a:off x="11420009" y="1879560"/>
            <a:ext cx="5956560" cy="6527880"/>
          </a:xfrm>
          <a:custGeom>
            <a:avLst/>
            <a:gdLst/>
            <a:ahLst/>
            <a:cxnLst/>
            <a:rect l="l" t="t" r="r" b="b"/>
            <a:pathLst>
              <a:path w="5956731" h="6527924" extrusionOk="0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79" name="Google Shape;279;p56"/>
          <p:cNvSpPr txBox="1"/>
          <p:nvPr/>
        </p:nvSpPr>
        <p:spPr>
          <a:xfrm>
            <a:off x="1638359" y="419040"/>
            <a:ext cx="8870399" cy="2282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/>
              <a:t>Problem Domain CONT.</a:t>
            </a:r>
            <a:endParaRPr sz="8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56"/>
          <p:cNvSpPr/>
          <p:nvPr/>
        </p:nvSpPr>
        <p:spPr>
          <a:xfrm>
            <a:off x="911431" y="2463800"/>
            <a:ext cx="10508578" cy="74041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600" b="0" i="0" u="none" strike="noStrike" cap="none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​ </a:t>
            </a:r>
            <a:r>
              <a:rPr lang="en-US" sz="3600" dirty="0">
                <a:solidFill>
                  <a:schemeClr val="tx1"/>
                </a:solidFill>
                <a:latin typeface="Roboto"/>
              </a:rPr>
              <a:t>Related work discusses the approaches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3200" dirty="0" err="1"/>
              <a:t>Wadhan</a:t>
            </a:r>
            <a:r>
              <a:rPr lang="en-US" sz="3200" dirty="0"/>
              <a:t>: Emergency Communication Application for Speech and Hearing-Impaired Citizens(</a:t>
            </a:r>
            <a:r>
              <a:rPr lang="en-US" sz="3200" dirty="0" err="1"/>
              <a:t>Dewasurendra</a:t>
            </a:r>
            <a:r>
              <a:rPr lang="en-US" sz="3200" dirty="0"/>
              <a:t> et al., 2020</a:t>
            </a:r>
            <a:r>
              <a:rPr lang="en-US" sz="3200" dirty="0">
                <a:solidFill>
                  <a:schemeClr val="tx1"/>
                </a:solidFill>
                <a:latin typeface="Roboto"/>
              </a:rPr>
              <a:t>)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3200" dirty="0"/>
              <a:t>A Static Sinhala Sign Language Translation Using Media-Pipe and SVM Compared with Hybrid Model of KNN, SVM and Random Forest Algorithms(Gedaragoda et al.,2023)</a:t>
            </a:r>
            <a:endParaRPr lang="en-US" sz="3200" dirty="0">
              <a:solidFill>
                <a:schemeClr val="tx1"/>
              </a:solidFill>
              <a:latin typeface="Roboto"/>
            </a:endParaRP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3200" dirty="0" err="1"/>
              <a:t>EasyTalk</a:t>
            </a:r>
            <a:r>
              <a:rPr lang="en-US" sz="3200" dirty="0">
                <a:solidFill>
                  <a:schemeClr val="tx1"/>
                </a:solidFill>
                <a:latin typeface="Roboto"/>
              </a:rPr>
              <a:t>:</a:t>
            </a:r>
            <a:r>
              <a:rPr lang="en-US" sz="3200" dirty="0"/>
              <a:t> A Translator for Sri Lankan Sign Language using Machine Learning and Artificial Intelligence</a:t>
            </a:r>
            <a:r>
              <a:rPr lang="en-US" sz="3200" dirty="0">
                <a:solidFill>
                  <a:schemeClr val="tx1"/>
                </a:solidFill>
                <a:latin typeface="Roboto"/>
              </a:rPr>
              <a:t>.</a:t>
            </a:r>
            <a:r>
              <a:rPr lang="da-DK" sz="3200" dirty="0"/>
              <a:t> Manoj Kumar, D. et al. (2020)</a:t>
            </a:r>
            <a:endParaRPr lang="en-US" altLang="en-US" sz="32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</a:pPr>
            <a:endParaRPr sz="40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7FDC4-FA35-C612-AB4F-F2084686D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 rot="-5400000">
            <a:off x="403380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6" name="Google Shape;286;p57"/>
          <p:cNvSpPr txBox="1"/>
          <p:nvPr/>
        </p:nvSpPr>
        <p:spPr>
          <a:xfrm>
            <a:off x="3915640" y="875860"/>
            <a:ext cx="10981960" cy="11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1" indent="0" algn="ctr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/>
              <a:t>Research Gap</a:t>
            </a:r>
            <a:endParaRPr sz="8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7"/>
          <p:cNvSpPr/>
          <p:nvPr/>
        </p:nvSpPr>
        <p:spPr>
          <a:xfrm>
            <a:off x="-1573200" y="8893440"/>
            <a:ext cx="4051440" cy="2765160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9" name="Google Shape;289;p57"/>
          <p:cNvSpPr/>
          <p:nvPr/>
        </p:nvSpPr>
        <p:spPr>
          <a:xfrm>
            <a:off x="15262920" y="8864640"/>
            <a:ext cx="4602240" cy="3618720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0" name="Google Shape;290;p57"/>
          <p:cNvSpPr/>
          <p:nvPr/>
        </p:nvSpPr>
        <p:spPr>
          <a:xfrm>
            <a:off x="-674280" y="-1322640"/>
            <a:ext cx="4224600" cy="2645640"/>
          </a:xfrm>
          <a:custGeom>
            <a:avLst/>
            <a:gdLst/>
            <a:ahLst/>
            <a:cxnLst/>
            <a:rect l="l" t="t" r="r" b="b"/>
            <a:pathLst>
              <a:path w="4224468" h="2645574" extrusionOk="0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1" name="Google Shape;291;p57"/>
          <p:cNvSpPr/>
          <p:nvPr/>
        </p:nvSpPr>
        <p:spPr>
          <a:xfrm>
            <a:off x="11101680" y="9560520"/>
            <a:ext cx="3169440" cy="222624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2" name="Google Shape;292;p57"/>
          <p:cNvSpPr/>
          <p:nvPr/>
        </p:nvSpPr>
        <p:spPr>
          <a:xfrm>
            <a:off x="9653760" y="-3038040"/>
            <a:ext cx="5492880" cy="41148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" name="Google Shape;294;p57"/>
          <p:cNvSpPr/>
          <p:nvPr/>
        </p:nvSpPr>
        <p:spPr>
          <a:xfrm>
            <a:off x="2932200" y="9271800"/>
            <a:ext cx="2586960" cy="2386440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5" name="Google Shape;295;p57"/>
          <p:cNvSpPr/>
          <p:nvPr/>
        </p:nvSpPr>
        <p:spPr>
          <a:xfrm>
            <a:off x="15262920" y="-1072800"/>
            <a:ext cx="1996200" cy="2149560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F62C54-6D27-3A1E-9D79-96A5A5F4F315}"/>
              </a:ext>
            </a:extLst>
          </p:cNvPr>
          <p:cNvSpPr txBox="1"/>
          <p:nvPr/>
        </p:nvSpPr>
        <p:spPr>
          <a:xfrm>
            <a:off x="1066800" y="2327344"/>
            <a:ext cx="15798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Roboto"/>
              </a:rPr>
              <a:t>Several limitations can be identified in magnetic resonance image analysis systems when investigating existing works.</a:t>
            </a:r>
          </a:p>
          <a:p>
            <a:endParaRPr 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Real-time motion recognition for dynamic gestures</a:t>
            </a:r>
            <a:br>
              <a:rPr lang="en-US" sz="4000" dirty="0"/>
            </a:b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Lack of two-way (bidirectional) translation between sign language and 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Limited SLSL datasets, resulting in low system generalizability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>
          <a:extLst>
            <a:ext uri="{FF2B5EF4-FFF2-40B4-BE49-F238E27FC236}">
              <a16:creationId xmlns:a16="http://schemas.microsoft.com/office/drawing/2014/main" id="{36D8647B-ABEC-548C-E81B-E2EB5A3D0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>
            <a:extLst>
              <a:ext uri="{FF2B5EF4-FFF2-40B4-BE49-F238E27FC236}">
                <a16:creationId xmlns:a16="http://schemas.microsoft.com/office/drawing/2014/main" id="{2BC34A26-DEFB-85D8-4D4E-F7FCAE1053EB}"/>
              </a:ext>
            </a:extLst>
          </p:cNvPr>
          <p:cNvSpPr/>
          <p:nvPr/>
        </p:nvSpPr>
        <p:spPr>
          <a:xfrm rot="-5400000">
            <a:off x="403380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6" name="Google Shape;286;p57">
            <a:extLst>
              <a:ext uri="{FF2B5EF4-FFF2-40B4-BE49-F238E27FC236}">
                <a16:creationId xmlns:a16="http://schemas.microsoft.com/office/drawing/2014/main" id="{95354C21-97A6-589F-EF14-13BDFA195AE7}"/>
              </a:ext>
            </a:extLst>
          </p:cNvPr>
          <p:cNvSpPr txBox="1"/>
          <p:nvPr/>
        </p:nvSpPr>
        <p:spPr>
          <a:xfrm>
            <a:off x="3915640" y="875860"/>
            <a:ext cx="10981960" cy="11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1" indent="0" algn="ctr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/>
              <a:t>Project Aim</a:t>
            </a:r>
            <a:endParaRPr sz="8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7">
            <a:extLst>
              <a:ext uri="{FF2B5EF4-FFF2-40B4-BE49-F238E27FC236}">
                <a16:creationId xmlns:a16="http://schemas.microsoft.com/office/drawing/2014/main" id="{ADDA4642-4557-4412-50C3-CB21A31B5D21}"/>
              </a:ext>
            </a:extLst>
          </p:cNvPr>
          <p:cNvSpPr/>
          <p:nvPr/>
        </p:nvSpPr>
        <p:spPr>
          <a:xfrm>
            <a:off x="-1573200" y="8893440"/>
            <a:ext cx="4051440" cy="2765160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9" name="Google Shape;289;p57">
            <a:extLst>
              <a:ext uri="{FF2B5EF4-FFF2-40B4-BE49-F238E27FC236}">
                <a16:creationId xmlns:a16="http://schemas.microsoft.com/office/drawing/2014/main" id="{93C45CA4-4570-7859-E423-C012F89613B8}"/>
              </a:ext>
            </a:extLst>
          </p:cNvPr>
          <p:cNvSpPr/>
          <p:nvPr/>
        </p:nvSpPr>
        <p:spPr>
          <a:xfrm>
            <a:off x="15262920" y="8864640"/>
            <a:ext cx="4602240" cy="3618720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0" name="Google Shape;290;p57">
            <a:extLst>
              <a:ext uri="{FF2B5EF4-FFF2-40B4-BE49-F238E27FC236}">
                <a16:creationId xmlns:a16="http://schemas.microsoft.com/office/drawing/2014/main" id="{0FE86205-3106-4E1D-0E5D-A789C6289FB5}"/>
              </a:ext>
            </a:extLst>
          </p:cNvPr>
          <p:cNvSpPr/>
          <p:nvPr/>
        </p:nvSpPr>
        <p:spPr>
          <a:xfrm>
            <a:off x="-674280" y="-1322640"/>
            <a:ext cx="4224600" cy="2645640"/>
          </a:xfrm>
          <a:custGeom>
            <a:avLst/>
            <a:gdLst/>
            <a:ahLst/>
            <a:cxnLst/>
            <a:rect l="l" t="t" r="r" b="b"/>
            <a:pathLst>
              <a:path w="4224468" h="2645574" extrusionOk="0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1" name="Google Shape;291;p57">
            <a:extLst>
              <a:ext uri="{FF2B5EF4-FFF2-40B4-BE49-F238E27FC236}">
                <a16:creationId xmlns:a16="http://schemas.microsoft.com/office/drawing/2014/main" id="{498E513D-10F1-B83A-F535-0E890810A4B8}"/>
              </a:ext>
            </a:extLst>
          </p:cNvPr>
          <p:cNvSpPr/>
          <p:nvPr/>
        </p:nvSpPr>
        <p:spPr>
          <a:xfrm>
            <a:off x="11101680" y="9560520"/>
            <a:ext cx="3169440" cy="222624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2" name="Google Shape;292;p57">
            <a:extLst>
              <a:ext uri="{FF2B5EF4-FFF2-40B4-BE49-F238E27FC236}">
                <a16:creationId xmlns:a16="http://schemas.microsoft.com/office/drawing/2014/main" id="{3E18E6DA-CB41-5185-7240-E29BAFE8E9E6}"/>
              </a:ext>
            </a:extLst>
          </p:cNvPr>
          <p:cNvSpPr/>
          <p:nvPr/>
        </p:nvSpPr>
        <p:spPr>
          <a:xfrm>
            <a:off x="9653760" y="-3038040"/>
            <a:ext cx="5492880" cy="41148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" name="Google Shape;294;p57">
            <a:extLst>
              <a:ext uri="{FF2B5EF4-FFF2-40B4-BE49-F238E27FC236}">
                <a16:creationId xmlns:a16="http://schemas.microsoft.com/office/drawing/2014/main" id="{38F1454D-A307-08B7-FDE9-5C06570AD071}"/>
              </a:ext>
            </a:extLst>
          </p:cNvPr>
          <p:cNvSpPr/>
          <p:nvPr/>
        </p:nvSpPr>
        <p:spPr>
          <a:xfrm>
            <a:off x="2932200" y="9271800"/>
            <a:ext cx="2586960" cy="2386440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5" name="Google Shape;295;p57">
            <a:extLst>
              <a:ext uri="{FF2B5EF4-FFF2-40B4-BE49-F238E27FC236}">
                <a16:creationId xmlns:a16="http://schemas.microsoft.com/office/drawing/2014/main" id="{1F86E335-37E5-0FB1-4888-091FCB748D9A}"/>
              </a:ext>
            </a:extLst>
          </p:cNvPr>
          <p:cNvSpPr/>
          <p:nvPr/>
        </p:nvSpPr>
        <p:spPr>
          <a:xfrm>
            <a:off x="15262920" y="-1072800"/>
            <a:ext cx="1996200" cy="2149560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681DA-F5AC-7BF3-8BFC-284CB93E9B9E}"/>
              </a:ext>
            </a:extLst>
          </p:cNvPr>
          <p:cNvSpPr txBox="1"/>
          <p:nvPr/>
        </p:nvSpPr>
        <p:spPr>
          <a:xfrm>
            <a:off x="971180" y="2065605"/>
            <a:ext cx="15798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Develop a mobile application that translates SLSL in real time</a:t>
            </a:r>
          </a:p>
          <a:p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Use of CNN-LSTM for dynamic gesture recognition</a:t>
            </a:r>
          </a:p>
          <a:p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Bidirectional translation to support both sign-to-text and text-to-sign</a:t>
            </a:r>
          </a:p>
          <a:p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Enhance social inclusion and communication for the deaf community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2139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4">
          <a:extLst>
            <a:ext uri="{FF2B5EF4-FFF2-40B4-BE49-F238E27FC236}">
              <a16:creationId xmlns:a16="http://schemas.microsoft.com/office/drawing/2014/main" id="{F1620D0F-140D-77AF-C64D-0FE2EB3C1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>
            <a:extLst>
              <a:ext uri="{FF2B5EF4-FFF2-40B4-BE49-F238E27FC236}">
                <a16:creationId xmlns:a16="http://schemas.microsoft.com/office/drawing/2014/main" id="{CB4CBEB1-0094-3D59-14EB-94AE3BCB4729}"/>
              </a:ext>
            </a:extLst>
          </p:cNvPr>
          <p:cNvSpPr/>
          <p:nvPr/>
        </p:nvSpPr>
        <p:spPr>
          <a:xfrm rot="-5400000">
            <a:off x="403380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6" name="Google Shape;286;p57">
            <a:extLst>
              <a:ext uri="{FF2B5EF4-FFF2-40B4-BE49-F238E27FC236}">
                <a16:creationId xmlns:a16="http://schemas.microsoft.com/office/drawing/2014/main" id="{7A3E5BC5-7064-6417-C8DA-3B1873823195}"/>
              </a:ext>
            </a:extLst>
          </p:cNvPr>
          <p:cNvSpPr txBox="1"/>
          <p:nvPr/>
        </p:nvSpPr>
        <p:spPr>
          <a:xfrm>
            <a:off x="2119449" y="691861"/>
            <a:ext cx="14115700" cy="11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1">
            <a:noAutofit/>
          </a:bodyPr>
          <a:lstStyle/>
          <a:p>
            <a:pPr marL="0" marR="0" lvl="1" indent="0" algn="ctr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/>
              <a:t>System Design</a:t>
            </a:r>
            <a:endParaRPr sz="80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7">
            <a:extLst>
              <a:ext uri="{FF2B5EF4-FFF2-40B4-BE49-F238E27FC236}">
                <a16:creationId xmlns:a16="http://schemas.microsoft.com/office/drawing/2014/main" id="{A534A02C-3883-6623-DD3C-7156EF9D6A8C}"/>
              </a:ext>
            </a:extLst>
          </p:cNvPr>
          <p:cNvSpPr/>
          <p:nvPr/>
        </p:nvSpPr>
        <p:spPr>
          <a:xfrm>
            <a:off x="-1573200" y="8893440"/>
            <a:ext cx="4051440" cy="2765160"/>
          </a:xfrm>
          <a:custGeom>
            <a:avLst/>
            <a:gdLst/>
            <a:ahLst/>
            <a:cxnLst/>
            <a:rect l="l" t="t" r="r" b="b"/>
            <a:pathLst>
              <a:path w="4051334" h="2765036" extrusionOk="0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9" name="Google Shape;289;p57">
            <a:extLst>
              <a:ext uri="{FF2B5EF4-FFF2-40B4-BE49-F238E27FC236}">
                <a16:creationId xmlns:a16="http://schemas.microsoft.com/office/drawing/2014/main" id="{0C170434-E6C2-B67D-E5D2-3FB7C6A8515E}"/>
              </a:ext>
            </a:extLst>
          </p:cNvPr>
          <p:cNvSpPr/>
          <p:nvPr/>
        </p:nvSpPr>
        <p:spPr>
          <a:xfrm>
            <a:off x="15262920" y="8864640"/>
            <a:ext cx="4602240" cy="3618720"/>
          </a:xfrm>
          <a:custGeom>
            <a:avLst/>
            <a:gdLst/>
            <a:ahLst/>
            <a:cxnLst/>
            <a:rect l="l" t="t" r="r" b="b"/>
            <a:pathLst>
              <a:path w="4602314" h="3618569" extrusionOk="0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0" name="Google Shape;290;p57">
            <a:extLst>
              <a:ext uri="{FF2B5EF4-FFF2-40B4-BE49-F238E27FC236}">
                <a16:creationId xmlns:a16="http://schemas.microsoft.com/office/drawing/2014/main" id="{49E382EF-16A8-A56B-C5B6-CE896CA08420}"/>
              </a:ext>
            </a:extLst>
          </p:cNvPr>
          <p:cNvSpPr/>
          <p:nvPr/>
        </p:nvSpPr>
        <p:spPr>
          <a:xfrm>
            <a:off x="-674280" y="-1322640"/>
            <a:ext cx="4224600" cy="2645640"/>
          </a:xfrm>
          <a:custGeom>
            <a:avLst/>
            <a:gdLst/>
            <a:ahLst/>
            <a:cxnLst/>
            <a:rect l="l" t="t" r="r" b="b"/>
            <a:pathLst>
              <a:path w="4224468" h="2645574" extrusionOk="0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1" name="Google Shape;291;p57">
            <a:extLst>
              <a:ext uri="{FF2B5EF4-FFF2-40B4-BE49-F238E27FC236}">
                <a16:creationId xmlns:a16="http://schemas.microsoft.com/office/drawing/2014/main" id="{8AA3FDF7-D44F-C125-24D3-C89CFB145AC5}"/>
              </a:ext>
            </a:extLst>
          </p:cNvPr>
          <p:cNvSpPr/>
          <p:nvPr/>
        </p:nvSpPr>
        <p:spPr>
          <a:xfrm>
            <a:off x="11101680" y="9560520"/>
            <a:ext cx="3169440" cy="222624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2" name="Google Shape;292;p57">
            <a:extLst>
              <a:ext uri="{FF2B5EF4-FFF2-40B4-BE49-F238E27FC236}">
                <a16:creationId xmlns:a16="http://schemas.microsoft.com/office/drawing/2014/main" id="{3BC29350-3007-5818-9741-A6567E5AA3D2}"/>
              </a:ext>
            </a:extLst>
          </p:cNvPr>
          <p:cNvSpPr/>
          <p:nvPr/>
        </p:nvSpPr>
        <p:spPr>
          <a:xfrm>
            <a:off x="9653760" y="-3038040"/>
            <a:ext cx="5492880" cy="4114800"/>
          </a:xfrm>
          <a:custGeom>
            <a:avLst/>
            <a:gdLst/>
            <a:ahLst/>
            <a:cxnLst/>
            <a:rect l="l" t="t" r="r" b="b"/>
            <a:pathLst>
              <a:path w="5493058" h="4114800" extrusionOk="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4" name="Google Shape;294;p57">
            <a:extLst>
              <a:ext uri="{FF2B5EF4-FFF2-40B4-BE49-F238E27FC236}">
                <a16:creationId xmlns:a16="http://schemas.microsoft.com/office/drawing/2014/main" id="{3FA8A184-E975-D41D-51CE-556F0B6E6554}"/>
              </a:ext>
            </a:extLst>
          </p:cNvPr>
          <p:cNvSpPr/>
          <p:nvPr/>
        </p:nvSpPr>
        <p:spPr>
          <a:xfrm>
            <a:off x="2932200" y="9271800"/>
            <a:ext cx="2586960" cy="2386440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5" name="Google Shape;295;p57">
            <a:extLst>
              <a:ext uri="{FF2B5EF4-FFF2-40B4-BE49-F238E27FC236}">
                <a16:creationId xmlns:a16="http://schemas.microsoft.com/office/drawing/2014/main" id="{44B1B9AB-4D12-3791-7537-D79527B901C8}"/>
              </a:ext>
            </a:extLst>
          </p:cNvPr>
          <p:cNvSpPr/>
          <p:nvPr/>
        </p:nvSpPr>
        <p:spPr>
          <a:xfrm>
            <a:off x="15262920" y="-1072800"/>
            <a:ext cx="1996200" cy="2149560"/>
          </a:xfrm>
          <a:custGeom>
            <a:avLst/>
            <a:gdLst/>
            <a:ahLst/>
            <a:cxnLst/>
            <a:rect l="l" t="t" r="r" b="b"/>
            <a:pathLst>
              <a:path w="1996345" h="2149497" extrusionOk="0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DA50-3051-D15B-DBD1-084AAAEBD2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60" y="2390173"/>
            <a:ext cx="6639075" cy="7484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15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3" name="Google Shape;303;p58"/>
          <p:cNvSpPr/>
          <p:nvPr/>
        </p:nvSpPr>
        <p:spPr>
          <a:xfrm rot="-5282400">
            <a:off x="753120" y="3852360"/>
            <a:ext cx="7567200" cy="2582280"/>
          </a:xfrm>
          <a:custGeom>
            <a:avLst/>
            <a:gdLst/>
            <a:ahLst/>
            <a:cxnLst/>
            <a:rect l="l" t="t" r="r" b="b"/>
            <a:pathLst>
              <a:path w="7567144" h="2582288" extrusionOk="0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04" name="Google Shape;304;p58"/>
          <p:cNvSpPr txBox="1"/>
          <p:nvPr/>
        </p:nvSpPr>
        <p:spPr>
          <a:xfrm>
            <a:off x="6884320" y="498660"/>
            <a:ext cx="9092280" cy="118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Technology Stack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58"/>
          <p:cNvGrpSpPr/>
          <p:nvPr/>
        </p:nvGrpSpPr>
        <p:grpSpPr>
          <a:xfrm>
            <a:off x="6884320" y="2115569"/>
            <a:ext cx="10368256" cy="7781465"/>
            <a:chOff x="8650440" y="2155320"/>
            <a:chExt cx="8058240" cy="338832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06" name="Google Shape;306;p58"/>
            <p:cNvSpPr/>
            <p:nvPr/>
          </p:nvSpPr>
          <p:spPr>
            <a:xfrm>
              <a:off x="8650440" y="2155320"/>
              <a:ext cx="8058240" cy="3388320"/>
            </a:xfrm>
            <a:custGeom>
              <a:avLst/>
              <a:gdLst/>
              <a:ahLst/>
              <a:cxnLst/>
              <a:rect l="l" t="t" r="r" b="b"/>
              <a:pathLst>
                <a:path w="2342659" h="857492" extrusionOk="0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8"/>
            <p:cNvSpPr txBox="1"/>
            <p:nvPr/>
          </p:nvSpPr>
          <p:spPr>
            <a:xfrm>
              <a:off x="8650440" y="2494080"/>
              <a:ext cx="8058240" cy="30495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3" name="Google Shape;313;p58"/>
          <p:cNvSpPr txBox="1"/>
          <p:nvPr/>
        </p:nvSpPr>
        <p:spPr>
          <a:xfrm>
            <a:off x="7137400" y="2454330"/>
            <a:ext cx="9499600" cy="6816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Presentation Tier</a:t>
            </a:r>
            <a:r>
              <a:rPr lang="en-US" sz="3600" dirty="0"/>
              <a:t>: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Logic Tier</a:t>
            </a:r>
            <a:r>
              <a:rPr lang="en-US" sz="3600" dirty="0"/>
              <a:t>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Data Tier</a:t>
            </a:r>
            <a:r>
              <a:rPr lang="en-US" sz="3600" dirty="0"/>
              <a:t>:</a:t>
            </a:r>
          </a:p>
        </p:txBody>
      </p:sp>
      <p:pic>
        <p:nvPicPr>
          <p:cNvPr id="315" name="Google Shape;315;p58" descr="A person standing next to a circular objec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82689" y="596160"/>
            <a:ext cx="9565443" cy="998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AAD5A-7476-74C9-3E52-4B50042FEE6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889" y="3116609"/>
            <a:ext cx="5456397" cy="140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151F7E-F739-FE99-2DDE-00A4E8D80C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8889" y="5263981"/>
            <a:ext cx="9416777" cy="196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63500A-C69F-E83A-114F-E604BB7D43D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99864" y="8637413"/>
            <a:ext cx="1889991" cy="10682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/>
          <p:nvPr/>
        </p:nvSpPr>
        <p:spPr>
          <a:xfrm rot="-5400000">
            <a:off x="4000320" y="-400032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 extrusionOk="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 rotWithShape="0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0" name="Google Shape;380;p61"/>
          <p:cNvSpPr/>
          <p:nvPr/>
        </p:nvSpPr>
        <p:spPr>
          <a:xfrm rot="10800000">
            <a:off x="14828040" y="-1392480"/>
            <a:ext cx="4017240" cy="3158640"/>
          </a:xfrm>
          <a:custGeom>
            <a:avLst/>
            <a:gdLst/>
            <a:ahLst/>
            <a:cxnLst/>
            <a:rect l="l" t="t" r="r" b="b"/>
            <a:pathLst>
              <a:path w="4017147" h="3158481" extrusionOk="0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1" name="Google Shape;381;p61"/>
          <p:cNvSpPr/>
          <p:nvPr/>
        </p:nvSpPr>
        <p:spPr>
          <a:xfrm>
            <a:off x="4580280" y="-1616760"/>
            <a:ext cx="4224600" cy="2645640"/>
          </a:xfrm>
          <a:custGeom>
            <a:avLst/>
            <a:gdLst/>
            <a:ahLst/>
            <a:cxnLst/>
            <a:rect l="l" t="t" r="r" b="b"/>
            <a:pathLst>
              <a:path w="4224469" h="2645573" extrusionOk="0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2" name="Google Shape;382;p61"/>
          <p:cNvSpPr/>
          <p:nvPr/>
        </p:nvSpPr>
        <p:spPr>
          <a:xfrm>
            <a:off x="8285760" y="9560520"/>
            <a:ext cx="3169440" cy="2226240"/>
          </a:xfrm>
          <a:custGeom>
            <a:avLst/>
            <a:gdLst/>
            <a:ahLst/>
            <a:cxnLst/>
            <a:rect l="l" t="t" r="r" b="b"/>
            <a:pathLst>
              <a:path w="3169280" h="2226419" extrusionOk="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3" name="Google Shape;383;p61"/>
          <p:cNvSpPr/>
          <p:nvPr/>
        </p:nvSpPr>
        <p:spPr>
          <a:xfrm rot="-5400000">
            <a:off x="12134520" y="9245160"/>
            <a:ext cx="2892600" cy="2919240"/>
          </a:xfrm>
          <a:custGeom>
            <a:avLst/>
            <a:gdLst/>
            <a:ahLst/>
            <a:cxnLst/>
            <a:rect l="l" t="t" r="r" b="b"/>
            <a:pathLst>
              <a:path w="2892762" h="2919301" extrusionOk="0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4" name="Google Shape;384;p61"/>
          <p:cNvSpPr/>
          <p:nvPr/>
        </p:nvSpPr>
        <p:spPr>
          <a:xfrm>
            <a:off x="-1558440" y="9093600"/>
            <a:ext cx="2586960" cy="2386440"/>
          </a:xfrm>
          <a:custGeom>
            <a:avLst/>
            <a:gdLst/>
            <a:ahLst/>
            <a:cxnLst/>
            <a:rect l="l" t="t" r="r" b="b"/>
            <a:pathLst>
              <a:path w="2587020" h="2386526" extrusionOk="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5" name="Google Shape;385;p61"/>
          <p:cNvSpPr/>
          <p:nvPr/>
        </p:nvSpPr>
        <p:spPr>
          <a:xfrm>
            <a:off x="17259480" y="7434000"/>
            <a:ext cx="1794960" cy="1932840"/>
          </a:xfrm>
          <a:custGeom>
            <a:avLst/>
            <a:gdLst/>
            <a:ahLst/>
            <a:cxnLst/>
            <a:rect l="l" t="t" r="r" b="b"/>
            <a:pathLst>
              <a:path w="1794966" h="1932669" extrusionOk="0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6" name="Google Shape;386;p61"/>
          <p:cNvSpPr/>
          <p:nvPr/>
        </p:nvSpPr>
        <p:spPr>
          <a:xfrm>
            <a:off x="-744120" y="460440"/>
            <a:ext cx="1488600" cy="1602720"/>
          </a:xfrm>
          <a:custGeom>
            <a:avLst/>
            <a:gdLst/>
            <a:ahLst/>
            <a:cxnLst/>
            <a:rect l="l" t="t" r="r" b="b"/>
            <a:pathLst>
              <a:path w="1488464" h="1602652" extrusionOk="0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87" name="Google Shape;387;p61"/>
          <p:cNvSpPr txBox="1"/>
          <p:nvPr/>
        </p:nvSpPr>
        <p:spPr>
          <a:xfrm>
            <a:off x="1557180" y="752040"/>
            <a:ext cx="15416280" cy="1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1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/>
              <a:t>Prototype Demonstration</a:t>
            </a:r>
            <a:endParaRPr sz="7200" b="1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1"/>
          <p:cNvSpPr/>
          <p:nvPr/>
        </p:nvSpPr>
        <p:spPr>
          <a:xfrm>
            <a:off x="482400" y="2754360"/>
            <a:ext cx="8782920" cy="63990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400" b="1" dirty="0"/>
              <a:t>Key Features: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Sign to Text Translation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Text to Sign Translation</a:t>
            </a:r>
          </a:p>
          <a:p>
            <a:endParaRPr lang="en-US" sz="4400" dirty="0"/>
          </a:p>
          <a:p>
            <a:endParaRPr lang="en-US" sz="44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D4B605-364C-03EE-07DB-11617C8316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50" y="2573280"/>
            <a:ext cx="2904143" cy="6095015"/>
          </a:xfrm>
          <a:prstGeom prst="rect">
            <a:avLst/>
          </a:prstGeom>
        </p:spPr>
      </p:pic>
      <p:pic>
        <p:nvPicPr>
          <p:cNvPr id="3" name="Picture 2" descr="A screenshot of a person's face&#10;&#10;Description automatically generated">
            <a:extLst>
              <a:ext uri="{FF2B5EF4-FFF2-40B4-BE49-F238E27FC236}">
                <a16:creationId xmlns:a16="http://schemas.microsoft.com/office/drawing/2014/main" id="{011ABFCE-D604-6081-4235-9F191BDD84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932" y="2492700"/>
            <a:ext cx="2919240" cy="6175595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DF01C60-DAC6-22FB-7EB9-5D3F0BC629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207" y="2522593"/>
            <a:ext cx="3012447" cy="60950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21684</TotalTime>
  <Words>665</Words>
  <Application>Microsoft Office PowerPoint</Application>
  <PresentationFormat>Custom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Roboto</vt:lpstr>
      <vt:lpstr>DM Sans</vt:lpstr>
      <vt:lpstr>Arial</vt:lpstr>
      <vt:lpstr>Calibri</vt:lpstr>
      <vt:lpstr>Times New Roman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MSI</dc:creator>
  <cp:lastModifiedBy>Naveen Grero</cp:lastModifiedBy>
  <cp:revision>32</cp:revision>
  <dcterms:modified xsi:type="dcterms:W3CDTF">2025-04-20T05:10:23Z</dcterms:modified>
</cp:coreProperties>
</file>